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handoutMasterIdLst>
    <p:handoutMasterId r:id="rId24"/>
  </p:handoutMasterIdLst>
  <p:sldIdLst>
    <p:sldId id="403" r:id="rId2"/>
    <p:sldId id="405" r:id="rId3"/>
    <p:sldId id="411" r:id="rId4"/>
    <p:sldId id="412" r:id="rId5"/>
    <p:sldId id="419" r:id="rId6"/>
    <p:sldId id="420" r:id="rId7"/>
    <p:sldId id="421" r:id="rId8"/>
    <p:sldId id="422" r:id="rId9"/>
    <p:sldId id="423" r:id="rId10"/>
    <p:sldId id="424" r:id="rId11"/>
    <p:sldId id="425" r:id="rId12"/>
    <p:sldId id="426" r:id="rId13"/>
    <p:sldId id="427" r:id="rId14"/>
    <p:sldId id="428" r:id="rId15"/>
    <p:sldId id="429" r:id="rId16"/>
    <p:sldId id="430" r:id="rId17"/>
    <p:sldId id="431" r:id="rId18"/>
    <p:sldId id="432" r:id="rId19"/>
    <p:sldId id="433" r:id="rId20"/>
    <p:sldId id="418" r:id="rId21"/>
    <p:sldId id="404" r:id="rId22"/>
  </p:sldIdLst>
  <p:sldSz cx="12192000" cy="6858000"/>
  <p:notesSz cx="7099300" cy="10234613"/>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FF"/>
    <a:srgbClr val="028BE0"/>
    <a:srgbClr val="63D000"/>
    <a:srgbClr val="0290E8"/>
    <a:srgbClr val="079FFD"/>
    <a:srgbClr val="64D200"/>
    <a:srgbClr val="6FEA00"/>
    <a:srgbClr val="79FE00"/>
    <a:srgbClr val="7EFF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66" autoAdjust="0"/>
    <p:restoredTop sz="89668" autoAdjust="0"/>
  </p:normalViewPr>
  <p:slideViewPr>
    <p:cSldViewPr>
      <p:cViewPr>
        <p:scale>
          <a:sx n="66" d="100"/>
          <a:sy n="66" d="100"/>
        </p:scale>
        <p:origin x="-972" y="24"/>
      </p:cViewPr>
      <p:guideLst>
        <p:guide orient="horz" pos="2160"/>
        <p:guide pos="3840"/>
      </p:guideLst>
    </p:cSldViewPr>
  </p:slideViewPr>
  <p:notesTextViewPr>
    <p:cViewPr>
      <p:scale>
        <a:sx n="125" d="100"/>
        <a:sy n="125" d="100"/>
      </p:scale>
      <p:origin x="0" y="0"/>
    </p:cViewPr>
  </p:notesTextViewPr>
  <p:notesViewPr>
    <p:cSldViewPr showGuides="1">
      <p:cViewPr varScale="1">
        <p:scale>
          <a:sx n="73" d="100"/>
          <a:sy n="73" d="100"/>
        </p:scale>
        <p:origin x="3424" y="5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0"/>
            <a:ext cx="3076363" cy="513508"/>
          </a:xfrm>
          <a:prstGeom prst="rect">
            <a:avLst/>
          </a:prstGeom>
        </p:spPr>
        <p:txBody>
          <a:bodyPr vert="horz" lIns="94759" tIns="47380" rIns="94759" bIns="47380" rtlCol="0"/>
          <a:lstStyle>
            <a:lvl1pPr algn="l">
              <a:defRPr sz="1200"/>
            </a:lvl1pPr>
          </a:lstStyle>
          <a:p>
            <a:r>
              <a:rPr lang="en-US" altLang="zh-CN"/>
              <a:t>2 Year Research Plan (2017-2018)</a:t>
            </a:r>
            <a:endParaRPr lang="zh-CN" altLang="en-US"/>
          </a:p>
        </p:txBody>
      </p:sp>
      <p:sp>
        <p:nvSpPr>
          <p:cNvPr id="3" name="日期占位符 2"/>
          <p:cNvSpPr>
            <a:spLocks noGrp="1"/>
          </p:cNvSpPr>
          <p:nvPr>
            <p:ph type="dt" sz="quarter" idx="1"/>
          </p:nvPr>
        </p:nvSpPr>
        <p:spPr>
          <a:xfrm>
            <a:off x="4021295" y="0"/>
            <a:ext cx="3076363" cy="513508"/>
          </a:xfrm>
          <a:prstGeom prst="rect">
            <a:avLst/>
          </a:prstGeom>
        </p:spPr>
        <p:txBody>
          <a:bodyPr vert="horz" lIns="94759" tIns="47380" rIns="94759" bIns="47380" rtlCol="0"/>
          <a:lstStyle>
            <a:lvl1pPr algn="r">
              <a:defRPr sz="1200"/>
            </a:lvl1pPr>
          </a:lstStyle>
          <a:p>
            <a:fld id="{FE7D6289-56F8-48E4-AD19-B8560CE5BE6D}" type="datetimeFigureOut">
              <a:rPr lang="zh-CN" altLang="en-US" smtClean="0"/>
              <a:t>2019/3/22</a:t>
            </a:fld>
            <a:endParaRPr lang="zh-CN" altLang="en-US"/>
          </a:p>
        </p:txBody>
      </p:sp>
      <p:sp>
        <p:nvSpPr>
          <p:cNvPr id="4" name="页脚占位符 3"/>
          <p:cNvSpPr>
            <a:spLocks noGrp="1"/>
          </p:cNvSpPr>
          <p:nvPr>
            <p:ph type="ftr" sz="quarter" idx="2"/>
          </p:nvPr>
        </p:nvSpPr>
        <p:spPr>
          <a:xfrm>
            <a:off x="1" y="9721106"/>
            <a:ext cx="3076363" cy="513507"/>
          </a:xfrm>
          <a:prstGeom prst="rect">
            <a:avLst/>
          </a:prstGeom>
        </p:spPr>
        <p:txBody>
          <a:bodyPr vert="horz" lIns="94759" tIns="47380" rIns="94759" bIns="4738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021295" y="9721106"/>
            <a:ext cx="3076363" cy="513507"/>
          </a:xfrm>
          <a:prstGeom prst="rect">
            <a:avLst/>
          </a:prstGeom>
        </p:spPr>
        <p:txBody>
          <a:bodyPr vert="horz" lIns="94759" tIns="47380" rIns="94759" bIns="47380" rtlCol="0" anchor="b"/>
          <a:lstStyle>
            <a:lvl1pPr algn="r">
              <a:defRPr sz="1200"/>
            </a:lvl1pPr>
          </a:lstStyle>
          <a:p>
            <a:fld id="{122AECD0-5686-449D-B4A0-C16336E8126A}" type="slidenum">
              <a:rPr lang="zh-CN" altLang="en-US" smtClean="0"/>
              <a:t>‹#›</a:t>
            </a:fld>
            <a:endParaRPr lang="zh-CN" altLang="en-US"/>
          </a:p>
        </p:txBody>
      </p:sp>
    </p:spTree>
    <p:extLst>
      <p:ext uri="{BB962C8B-B14F-4D97-AF65-F5344CB8AC3E}">
        <p14:creationId xmlns:p14="http://schemas.microsoft.com/office/powerpoint/2010/main" val="3057039612"/>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1"/>
            <a:ext cx="3076363" cy="511730"/>
          </a:xfrm>
          <a:prstGeom prst="rect">
            <a:avLst/>
          </a:prstGeom>
        </p:spPr>
        <p:txBody>
          <a:bodyPr vert="horz" lIns="94759" tIns="47380" rIns="94759" bIns="47380" rtlCol="0"/>
          <a:lstStyle>
            <a:lvl1pPr algn="l" fontAlgn="auto">
              <a:spcBef>
                <a:spcPts val="0"/>
              </a:spcBef>
              <a:spcAft>
                <a:spcPts val="0"/>
              </a:spcAft>
              <a:defRPr sz="1200">
                <a:latin typeface="+mn-lt"/>
                <a:ea typeface="+mn-ea"/>
              </a:defRPr>
            </a:lvl1pPr>
          </a:lstStyle>
          <a:p>
            <a:pPr>
              <a:defRPr/>
            </a:pPr>
            <a:r>
              <a:rPr lang="en-US" altLang="zh-CN"/>
              <a:t>2 Year Research Plan (2017-2018)</a:t>
            </a:r>
            <a:endParaRPr lang="zh-CN" altLang="en-US"/>
          </a:p>
        </p:txBody>
      </p:sp>
      <p:sp>
        <p:nvSpPr>
          <p:cNvPr id="3" name="日期占位符 2"/>
          <p:cNvSpPr>
            <a:spLocks noGrp="1"/>
          </p:cNvSpPr>
          <p:nvPr>
            <p:ph type="dt" idx="1"/>
          </p:nvPr>
        </p:nvSpPr>
        <p:spPr>
          <a:xfrm>
            <a:off x="4021295" y="1"/>
            <a:ext cx="3076363" cy="511730"/>
          </a:xfrm>
          <a:prstGeom prst="rect">
            <a:avLst/>
          </a:prstGeom>
        </p:spPr>
        <p:txBody>
          <a:bodyPr vert="horz" lIns="94759" tIns="47380" rIns="94759" bIns="47380" rtlCol="0"/>
          <a:lstStyle>
            <a:lvl1pPr algn="r" fontAlgn="auto">
              <a:spcBef>
                <a:spcPts val="0"/>
              </a:spcBef>
              <a:spcAft>
                <a:spcPts val="0"/>
              </a:spcAft>
              <a:defRPr sz="1200">
                <a:latin typeface="+mn-lt"/>
                <a:ea typeface="+mn-ea"/>
              </a:defRPr>
            </a:lvl1pPr>
          </a:lstStyle>
          <a:p>
            <a:pPr>
              <a:defRPr/>
            </a:pPr>
            <a:fld id="{09088563-ED0E-433F-959C-8FC2D09662F2}" type="datetimeFigureOut">
              <a:rPr lang="zh-CN" altLang="en-US"/>
              <a:pPr>
                <a:defRPr/>
              </a:pPr>
              <a:t>2019/3/22</a:t>
            </a:fld>
            <a:endParaRPr lang="zh-CN" altLang="en-US"/>
          </a:p>
        </p:txBody>
      </p:sp>
      <p:sp>
        <p:nvSpPr>
          <p:cNvPr id="4" name="幻灯片图像占位符 3"/>
          <p:cNvSpPr>
            <a:spLocks noGrp="1" noRot="1" noChangeAspect="1"/>
          </p:cNvSpPr>
          <p:nvPr>
            <p:ph type="sldImg" idx="2"/>
          </p:nvPr>
        </p:nvSpPr>
        <p:spPr>
          <a:xfrm>
            <a:off x="138113" y="766763"/>
            <a:ext cx="6823075" cy="3838575"/>
          </a:xfrm>
          <a:prstGeom prst="rect">
            <a:avLst/>
          </a:prstGeom>
          <a:noFill/>
          <a:ln w="12700">
            <a:solidFill>
              <a:prstClr val="black"/>
            </a:solidFill>
          </a:ln>
        </p:spPr>
        <p:txBody>
          <a:bodyPr vert="horz" lIns="94759" tIns="47380" rIns="94759" bIns="47380" rtlCol="0" anchor="ctr"/>
          <a:lstStyle/>
          <a:p>
            <a:pPr lvl="0"/>
            <a:endParaRPr lang="zh-CN" altLang="en-US" noProof="0"/>
          </a:p>
        </p:txBody>
      </p:sp>
      <p:sp>
        <p:nvSpPr>
          <p:cNvPr id="5" name="备注占位符 4"/>
          <p:cNvSpPr>
            <a:spLocks noGrp="1"/>
          </p:cNvSpPr>
          <p:nvPr>
            <p:ph type="body" sz="quarter" idx="3"/>
          </p:nvPr>
        </p:nvSpPr>
        <p:spPr>
          <a:xfrm>
            <a:off x="709931" y="4861442"/>
            <a:ext cx="5679440" cy="4605576"/>
          </a:xfrm>
          <a:prstGeom prst="rect">
            <a:avLst/>
          </a:prstGeom>
        </p:spPr>
        <p:txBody>
          <a:bodyPr vert="horz" lIns="94759" tIns="47380" rIns="94759" bIns="4738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1" y="9721107"/>
            <a:ext cx="3076363" cy="511730"/>
          </a:xfrm>
          <a:prstGeom prst="rect">
            <a:avLst/>
          </a:prstGeom>
        </p:spPr>
        <p:txBody>
          <a:bodyPr vert="horz" lIns="94759" tIns="47380" rIns="94759" bIns="4738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4021295" y="9721107"/>
            <a:ext cx="3076363" cy="511730"/>
          </a:xfrm>
          <a:prstGeom prst="rect">
            <a:avLst/>
          </a:prstGeom>
        </p:spPr>
        <p:txBody>
          <a:bodyPr vert="horz" wrap="square" lIns="94759" tIns="47380" rIns="94759" bIns="47380" numCol="1" anchor="b" anchorCtr="0" compatLnSpc="1">
            <a:prstTxWarp prst="textNoShape">
              <a:avLst/>
            </a:prstTxWarp>
          </a:bodyPr>
          <a:lstStyle>
            <a:lvl1pPr algn="r">
              <a:defRPr sz="1200">
                <a:latin typeface="Calibri" panose="020F0502020204030204" pitchFamily="34" charset="0"/>
              </a:defRPr>
            </a:lvl1pPr>
          </a:lstStyle>
          <a:p>
            <a:fld id="{F19A2EC9-282E-4C73-9090-5E35C3C5DF68}" type="slidenum">
              <a:rPr lang="zh-CN" altLang="en-US"/>
              <a:pPr/>
              <a:t>‹#›</a:t>
            </a:fld>
            <a:endParaRPr lang="en-US" altLang="zh-CN"/>
          </a:p>
        </p:txBody>
      </p:sp>
    </p:spTree>
    <p:extLst>
      <p:ext uri="{BB962C8B-B14F-4D97-AF65-F5344CB8AC3E}">
        <p14:creationId xmlns:p14="http://schemas.microsoft.com/office/powerpoint/2010/main" val="3758959120"/>
      </p:ext>
    </p:extLst>
  </p:cSld>
  <p:clrMap bg1="lt1" tx1="dk1" bg2="lt2" tx2="dk2" accent1="accent1" accent2="accent2" accent3="accent3" accent4="accent4" accent5="accent5" accent6="accent6" hlink="hlink" folHlink="folHlink"/>
  <p:hf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幻灯片图像占位符 1"/>
          <p:cNvSpPr>
            <a:spLocks noGrp="1" noRot="1" noChangeAspect="1" noTextEdit="1"/>
          </p:cNvSpPr>
          <p:nvPr>
            <p:ph type="sldImg"/>
          </p:nvPr>
        </p:nvSpPr>
        <p:spPr bwMode="auto">
          <a:xfrm>
            <a:off x="138113" y="766763"/>
            <a:ext cx="6823075" cy="38385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zh-CN" dirty="0"/>
          </a:p>
        </p:txBody>
      </p:sp>
      <p:sp>
        <p:nvSpPr>
          <p:cNvPr id="5" name="页眉占位符 4"/>
          <p:cNvSpPr>
            <a:spLocks noGrp="1"/>
          </p:cNvSpPr>
          <p:nvPr>
            <p:ph type="hdr" sz="quarter" idx="11"/>
          </p:nvPr>
        </p:nvSpPr>
        <p:spPr/>
        <p:txBody>
          <a:bodyPr/>
          <a:lstStyle/>
          <a:p>
            <a:pPr>
              <a:defRPr/>
            </a:pPr>
            <a:r>
              <a:rPr lang="en-US" altLang="zh-CN"/>
              <a:t>2 Year Research Plan (2017-2018)</a:t>
            </a:r>
            <a:endParaRPr lang="zh-CN" altLang="en-US"/>
          </a:p>
        </p:txBody>
      </p:sp>
      <p:sp>
        <p:nvSpPr>
          <p:cNvPr id="7" name="灯片编号占位符 6"/>
          <p:cNvSpPr>
            <a:spLocks noGrp="1"/>
          </p:cNvSpPr>
          <p:nvPr>
            <p:ph type="sldNum" sz="quarter" idx="12"/>
          </p:nvPr>
        </p:nvSpPr>
        <p:spPr/>
        <p:txBody>
          <a:bodyPr/>
          <a:lstStyle/>
          <a:p>
            <a:fld id="{F19A2EC9-282E-4C73-9090-5E35C3C5DF68}" type="slidenum">
              <a:rPr lang="zh-CN" altLang="en-US" smtClean="0"/>
              <a:pPr/>
              <a:t>1</a:t>
            </a:fld>
            <a:endParaRPr lang="en-US" altLang="zh-CN"/>
          </a:p>
        </p:txBody>
      </p:sp>
    </p:spTree>
    <p:extLst>
      <p:ext uri="{BB962C8B-B14F-4D97-AF65-F5344CB8AC3E}">
        <p14:creationId xmlns:p14="http://schemas.microsoft.com/office/powerpoint/2010/main" val="26448280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背景：</a:t>
            </a:r>
            <a:br>
              <a:rPr lang="zh-CN" altLang="en-US" dirty="0" smtClean="0"/>
            </a:br>
            <a:r>
              <a:rPr lang="zh-CN" altLang="en-US" dirty="0" smtClean="0"/>
              <a:t>大量消费者使用的球状相机出现使得大众负担得起的单目</a:t>
            </a:r>
            <a:r>
              <a:rPr lang="en-US" altLang="zh-CN" dirty="0" smtClean="0"/>
              <a:t>360°X180°</a:t>
            </a:r>
            <a:r>
              <a:rPr lang="zh-CN" altLang="en-US" dirty="0" smtClean="0"/>
              <a:t>球状全景照片和视频</a:t>
            </a:r>
            <a:r>
              <a:rPr lang="en-US" altLang="zh-CN" dirty="0" smtClean="0"/>
              <a:t>VR</a:t>
            </a:r>
            <a:r>
              <a:rPr lang="zh-CN" altLang="en-US" dirty="0" smtClean="0"/>
              <a:t>内容创造成为可能</a:t>
            </a:r>
            <a:br>
              <a:rPr lang="zh-CN" altLang="en-US" dirty="0" smtClean="0"/>
            </a:br>
            <a:r>
              <a:rPr lang="zh-CN" altLang="en-US" dirty="0" smtClean="0"/>
              <a:t>单目内容没法立体显示</a:t>
            </a:r>
            <a:br>
              <a:rPr lang="zh-CN" altLang="en-US" dirty="0" smtClean="0"/>
            </a:br>
            <a:r>
              <a:rPr lang="zh-CN" altLang="en-US" dirty="0" smtClean="0"/>
              <a:t>现在创造立体全景图的设备太复杂</a:t>
            </a:r>
            <a:br>
              <a:rPr lang="zh-CN" altLang="en-US" dirty="0" smtClean="0"/>
            </a:br>
            <a:r>
              <a:rPr lang="zh-CN" altLang="en-US" dirty="0" smtClean="0"/>
              <a:t>解决方案：</a:t>
            </a:r>
            <a:br>
              <a:rPr lang="zh-CN" altLang="en-US" dirty="0" smtClean="0"/>
            </a:br>
            <a:r>
              <a:rPr lang="zh-CN" altLang="en-US" dirty="0" smtClean="0"/>
              <a:t>使用两个</a:t>
            </a:r>
            <a:r>
              <a:rPr lang="en-US" altLang="zh-CN" dirty="0" smtClean="0"/>
              <a:t>360°</a:t>
            </a:r>
            <a:r>
              <a:rPr lang="zh-CN" altLang="en-US" dirty="0" smtClean="0"/>
              <a:t>球状相机合成全方位立体全景图</a:t>
            </a:r>
            <a:br>
              <a:rPr lang="zh-CN" altLang="en-US" dirty="0" smtClean="0"/>
            </a:br>
            <a:r>
              <a:rPr lang="zh-CN" altLang="en-US" dirty="0" smtClean="0"/>
              <a:t>贡献：</a:t>
            </a:r>
            <a:br>
              <a:rPr lang="zh-CN" altLang="en-US" dirty="0" smtClean="0"/>
            </a:br>
            <a:r>
              <a:rPr lang="zh-CN" altLang="en-US" dirty="0" smtClean="0"/>
              <a:t>降低设备花费</a:t>
            </a:r>
            <a:br>
              <a:rPr lang="zh-CN" altLang="en-US" dirty="0" smtClean="0"/>
            </a:br>
            <a:r>
              <a:rPr lang="zh-CN" altLang="en-US" dirty="0" smtClean="0"/>
              <a:t>利用现成的装备</a:t>
            </a:r>
            <a:br>
              <a:rPr lang="zh-CN" altLang="en-US" dirty="0" smtClean="0"/>
            </a:br>
            <a:r>
              <a:rPr lang="zh-CN" altLang="en-US" dirty="0" smtClean="0"/>
              <a:t>轻量级</a:t>
            </a:r>
            <a:br>
              <a:rPr lang="zh-CN" altLang="en-US" dirty="0" smtClean="0"/>
            </a:br>
            <a:r>
              <a:rPr lang="zh-CN" altLang="en-US" dirty="0" smtClean="0"/>
              <a:t>调查了什么样的几何处理让用户体验更佳</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16</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背景：</a:t>
            </a:r>
            <a:br>
              <a:rPr lang="zh-CN" altLang="en-US" dirty="0" smtClean="0"/>
            </a:br>
            <a:r>
              <a:rPr lang="zh-CN" altLang="en-US" dirty="0" smtClean="0"/>
              <a:t>使用多个相机拍摄</a:t>
            </a:r>
            <a:r>
              <a:rPr lang="en-US" altLang="zh-CN" dirty="0" smtClean="0"/>
              <a:t>360°</a:t>
            </a:r>
            <a:r>
              <a:rPr lang="zh-CN" altLang="en-US" dirty="0" smtClean="0"/>
              <a:t>全景视频有两个主要的问题：下采样造成的重叠区域的视差以及丰富度的丢失</a:t>
            </a:r>
            <a:br>
              <a:rPr lang="zh-CN" altLang="en-US" dirty="0" smtClean="0"/>
            </a:br>
            <a:r>
              <a:rPr lang="zh-CN" altLang="en-US" dirty="0" smtClean="0"/>
              <a:t>解决方案：</a:t>
            </a:r>
            <a:br>
              <a:rPr lang="zh-CN" altLang="en-US" dirty="0" smtClean="0"/>
            </a:br>
            <a:r>
              <a:rPr lang="zh-CN" altLang="en-US" dirty="0" smtClean="0"/>
              <a:t>提供了</a:t>
            </a:r>
            <a:r>
              <a:rPr lang="en-US" altLang="zh-CN" dirty="0" smtClean="0"/>
              <a:t>Rich360——</a:t>
            </a:r>
            <a:r>
              <a:rPr lang="zh-CN" altLang="en-US" dirty="0" smtClean="0"/>
              <a:t>一款创建和观看从固定在一个支架上的多个相机拍摄的</a:t>
            </a:r>
            <a:r>
              <a:rPr lang="en-US" altLang="zh-CN" dirty="0" smtClean="0"/>
              <a:t>360°</a:t>
            </a:r>
            <a:r>
              <a:rPr lang="zh-CN" altLang="en-US" dirty="0" smtClean="0"/>
              <a:t>全景视频的系统</a:t>
            </a:r>
            <a:br>
              <a:rPr lang="zh-CN" altLang="en-US" dirty="0" smtClean="0"/>
            </a:br>
            <a:r>
              <a:rPr lang="zh-CN" altLang="en-US" dirty="0" smtClean="0"/>
              <a:t>可变形球状投影表面被用来最小化多个相机的视差</a:t>
            </a:r>
            <a:br>
              <a:rPr lang="zh-CN" altLang="en-US" dirty="0" smtClean="0"/>
            </a:br>
            <a:r>
              <a:rPr lang="zh-CN" altLang="en-US" dirty="0" smtClean="0"/>
              <a:t>根据从互相重叠的视频区域的深度约束估计对表面进行时空变形</a:t>
            </a:r>
            <a:br>
              <a:rPr lang="zh-CN" altLang="en-US" dirty="0" smtClean="0"/>
            </a:br>
            <a:r>
              <a:rPr lang="zh-CN" altLang="en-US" dirty="0" smtClean="0"/>
              <a:t>贡献：</a:t>
            </a:r>
            <a:br>
              <a:rPr lang="zh-CN" altLang="en-US" dirty="0" smtClean="0"/>
            </a:br>
            <a:r>
              <a:rPr lang="zh-CN" altLang="en-US" dirty="0" smtClean="0"/>
              <a:t>提升了</a:t>
            </a:r>
            <a:r>
              <a:rPr lang="en-US" altLang="zh-CN" dirty="0" smtClean="0"/>
              <a:t>360°</a:t>
            </a:r>
            <a:r>
              <a:rPr lang="zh-CN" altLang="en-US" dirty="0" smtClean="0"/>
              <a:t>视频的丰富度</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17</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背景：</a:t>
            </a:r>
            <a:br>
              <a:rPr lang="zh-CN" altLang="en-US" dirty="0" smtClean="0"/>
            </a:br>
            <a:r>
              <a:rPr lang="zh-CN" altLang="en-US" dirty="0" smtClean="0"/>
              <a:t>记录</a:t>
            </a:r>
            <a:r>
              <a:rPr lang="en-US" altLang="zh-CN" dirty="0" smtClean="0"/>
              <a:t>360°</a:t>
            </a:r>
            <a:r>
              <a:rPr lang="zh-CN" altLang="en-US" dirty="0" smtClean="0"/>
              <a:t>视频的</a:t>
            </a:r>
            <a:r>
              <a:rPr lang="en-US" altLang="zh-CN" dirty="0" smtClean="0"/>
              <a:t>360°</a:t>
            </a:r>
            <a:r>
              <a:rPr lang="zh-CN" altLang="en-US" dirty="0" smtClean="0"/>
              <a:t>相机可以被寻常人家买到</a:t>
            </a:r>
            <a:br>
              <a:rPr lang="zh-CN" altLang="en-US" dirty="0" smtClean="0"/>
            </a:br>
            <a:r>
              <a:rPr lang="zh-CN" altLang="en-US" dirty="0" smtClean="0"/>
              <a:t>避免手持相机的抖动没那么简单</a:t>
            </a:r>
            <a:br>
              <a:rPr lang="zh-CN" altLang="en-US" dirty="0" smtClean="0"/>
            </a:br>
            <a:r>
              <a:rPr lang="zh-CN" altLang="en-US" dirty="0" smtClean="0"/>
              <a:t>解决方案：</a:t>
            </a:r>
            <a:br>
              <a:rPr lang="zh-CN" altLang="en-US" dirty="0" smtClean="0"/>
            </a:br>
            <a:r>
              <a:rPr lang="zh-CN" altLang="en-US" dirty="0" smtClean="0"/>
              <a:t>提供了新的</a:t>
            </a:r>
            <a:r>
              <a:rPr lang="en-US" altLang="zh-CN" dirty="0" smtClean="0"/>
              <a:t>360°</a:t>
            </a:r>
            <a:r>
              <a:rPr lang="zh-CN" altLang="en-US" dirty="0" smtClean="0"/>
              <a:t>视频稳定算法可以移除旋转运动，优化弹性形变模型来去除平移运动、视差和卷帘摆动中的残差抖动</a:t>
            </a:r>
            <a:br>
              <a:rPr lang="zh-CN" altLang="en-US" dirty="0" smtClean="0"/>
            </a:br>
            <a:r>
              <a:rPr lang="zh-CN" altLang="en-US" dirty="0" smtClean="0"/>
              <a:t>一种使用可变形旋转运动模型的稳定</a:t>
            </a:r>
            <a:r>
              <a:rPr lang="en-US" altLang="zh-CN" dirty="0" smtClean="0"/>
              <a:t>360°</a:t>
            </a:r>
            <a:r>
              <a:rPr lang="zh-CN" altLang="en-US" dirty="0" smtClean="0"/>
              <a:t>视频的混合</a:t>
            </a:r>
            <a:r>
              <a:rPr lang="en-US" altLang="zh-CN" dirty="0" smtClean="0"/>
              <a:t>2d-3d</a:t>
            </a:r>
            <a:r>
              <a:rPr lang="zh-CN" altLang="en-US" dirty="0" smtClean="0"/>
              <a:t>的算法</a:t>
            </a:r>
            <a:br>
              <a:rPr lang="zh-CN" altLang="en-US" dirty="0" smtClean="0"/>
            </a:br>
            <a:r>
              <a:rPr lang="zh-CN" altLang="en-US" dirty="0" smtClean="0"/>
              <a:t>用</a:t>
            </a:r>
            <a:r>
              <a:rPr lang="en-US" altLang="zh-CN" dirty="0" smtClean="0"/>
              <a:t>3d</a:t>
            </a:r>
            <a:r>
              <a:rPr lang="zh-CN" altLang="en-US" dirty="0" smtClean="0"/>
              <a:t>分析来估计相邻关键帧的旋转</a:t>
            </a:r>
            <a:br>
              <a:rPr lang="zh-CN" altLang="en-US" dirty="0" smtClean="0"/>
            </a:br>
            <a:r>
              <a:rPr lang="zh-CN" altLang="en-US" dirty="0" smtClean="0"/>
              <a:t>对于其他帧使用</a:t>
            </a:r>
            <a:r>
              <a:rPr lang="en-US" altLang="zh-CN" dirty="0" smtClean="0"/>
              <a:t>2d</a:t>
            </a:r>
            <a:r>
              <a:rPr lang="zh-CN" altLang="en-US" dirty="0" smtClean="0"/>
              <a:t>优化来最大化特征点轨迹的视觉平滑度</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18</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deictic gesture(</a:t>
            </a:r>
            <a:r>
              <a:rPr lang="zh-CN" altLang="en-US" dirty="0" smtClean="0"/>
              <a:t>指示手势</a:t>
            </a:r>
            <a:r>
              <a:rPr lang="en-US" altLang="zh-CN" dirty="0" smtClean="0"/>
              <a:t>)</a:t>
            </a:r>
            <a:br>
              <a:rPr lang="en-US" altLang="zh-CN" dirty="0" smtClean="0"/>
            </a:br>
            <a:r>
              <a:rPr lang="zh-CN" altLang="en-US" dirty="0" smtClean="0"/>
              <a:t>背景：</a:t>
            </a:r>
            <a:br>
              <a:rPr lang="zh-CN" altLang="en-US" dirty="0" smtClean="0"/>
            </a:br>
            <a:r>
              <a:rPr lang="zh-CN" altLang="en-US" dirty="0" smtClean="0"/>
              <a:t>在现代社会网络平台上分享和观看实时</a:t>
            </a:r>
            <a:r>
              <a:rPr lang="en-US" altLang="zh-CN" dirty="0" smtClean="0"/>
              <a:t>360</a:t>
            </a:r>
            <a:r>
              <a:rPr lang="zh-CN" altLang="en-US" dirty="0" smtClean="0"/>
              <a:t>全景视频是能够实现的</a:t>
            </a:r>
            <a:br>
              <a:rPr lang="zh-CN" altLang="en-US" dirty="0" smtClean="0"/>
            </a:br>
            <a:r>
              <a:rPr lang="zh-CN" altLang="en-US" dirty="0" smtClean="0"/>
              <a:t>交流通常是被动的单向的体验</a:t>
            </a:r>
            <a:br>
              <a:rPr lang="zh-CN" altLang="en-US" dirty="0" smtClean="0"/>
            </a:br>
            <a:r>
              <a:rPr lang="zh-CN" altLang="en-US" dirty="0" smtClean="0"/>
              <a:t>研究内容：</a:t>
            </a:r>
            <a:br>
              <a:rPr lang="zh-CN" altLang="en-US" dirty="0" smtClean="0"/>
            </a:br>
            <a:r>
              <a:rPr lang="zh-CN" altLang="en-US" dirty="0" smtClean="0"/>
              <a:t>如何通过添加混合现实</a:t>
            </a:r>
            <a:r>
              <a:rPr lang="en-US" altLang="zh-CN" dirty="0" smtClean="0"/>
              <a:t>(MR)</a:t>
            </a:r>
            <a:r>
              <a:rPr lang="zh-CN" altLang="en-US" dirty="0" smtClean="0"/>
              <a:t>线索改善基于实时</a:t>
            </a:r>
            <a:r>
              <a:rPr lang="en-US" altLang="zh-CN" dirty="0" smtClean="0"/>
              <a:t>360</a:t>
            </a:r>
            <a:r>
              <a:rPr lang="zh-CN" altLang="en-US" dirty="0" smtClean="0"/>
              <a:t>全景图的远程协作体验</a:t>
            </a:r>
            <a:br>
              <a:rPr lang="zh-CN" altLang="en-US" dirty="0" smtClean="0"/>
            </a:br>
            <a:r>
              <a:rPr lang="zh-CN" altLang="en-US" dirty="0" smtClean="0"/>
              <a:t>贡献：</a:t>
            </a:r>
            <a:br>
              <a:rPr lang="zh-CN" altLang="en-US" dirty="0" smtClean="0"/>
            </a:br>
            <a:r>
              <a:rPr lang="zh-CN" altLang="en-US" dirty="0" smtClean="0"/>
              <a:t>弄了一个叫做</a:t>
            </a:r>
            <a:r>
              <a:rPr lang="en-US" altLang="zh-CN" dirty="0" err="1" smtClean="0"/>
              <a:t>SharedSphere</a:t>
            </a:r>
            <a:r>
              <a:rPr lang="zh-CN" altLang="en-US" dirty="0" smtClean="0"/>
              <a:t>的可穿戴混合现实远程合作系统，能够通过</a:t>
            </a:r>
            <a:r>
              <a:rPr lang="en-US" altLang="zh-CN" dirty="0" smtClean="0"/>
              <a:t>MR</a:t>
            </a:r>
            <a:r>
              <a:rPr lang="zh-CN" altLang="en-US" dirty="0" smtClean="0"/>
              <a:t>可视化无语言交流线索，从而丰富实时捕捉的全景协作</a:t>
            </a:r>
            <a:br>
              <a:rPr lang="zh-CN" altLang="en-US" dirty="0" smtClean="0"/>
            </a:br>
            <a:r>
              <a:rPr lang="zh-CN" altLang="en-US" dirty="0" smtClean="0"/>
              <a:t>研究了在使用基于可穿戴</a:t>
            </a:r>
            <a:r>
              <a:rPr lang="en-US" altLang="zh-CN" dirty="0" smtClean="0"/>
              <a:t>MR</a:t>
            </a:r>
            <a:r>
              <a:rPr lang="zh-CN" altLang="en-US" dirty="0" smtClean="0"/>
              <a:t>的远程合作系统的实时</a:t>
            </a:r>
            <a:r>
              <a:rPr lang="en-US" altLang="zh-CN" dirty="0" smtClean="0"/>
              <a:t>360</a:t>
            </a:r>
            <a:r>
              <a:rPr lang="zh-CN" altLang="en-US" dirty="0" smtClean="0"/>
              <a:t>全景视频的合作中的视图独立性的好处</a:t>
            </a:r>
            <a:br>
              <a:rPr lang="zh-CN" altLang="en-US" dirty="0" smtClean="0"/>
            </a:br>
            <a:r>
              <a:rPr lang="zh-CN" altLang="en-US" dirty="0" smtClean="0"/>
              <a:t>揭示了如何设计基于实时</a:t>
            </a:r>
            <a:r>
              <a:rPr lang="en-US" altLang="zh-CN" dirty="0" smtClean="0"/>
              <a:t>360</a:t>
            </a:r>
            <a:r>
              <a:rPr lang="zh-CN" altLang="en-US" dirty="0" smtClean="0"/>
              <a:t>全景视频的</a:t>
            </a:r>
            <a:r>
              <a:rPr lang="en-US" altLang="zh-CN" dirty="0" smtClean="0"/>
              <a:t>MR</a:t>
            </a:r>
            <a:r>
              <a:rPr lang="zh-CN" altLang="en-US" dirty="0" smtClean="0"/>
              <a:t>远程合作接口</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19</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幻灯片图像占位符 1"/>
          <p:cNvSpPr>
            <a:spLocks noGrp="1" noRot="1" noChangeAspect="1" noTextEdit="1"/>
          </p:cNvSpPr>
          <p:nvPr>
            <p:ph type="sldImg"/>
          </p:nvPr>
        </p:nvSpPr>
        <p:spPr bwMode="auto">
          <a:xfrm>
            <a:off x="138113" y="766763"/>
            <a:ext cx="6823075" cy="38385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zh-CN" dirty="0"/>
          </a:p>
        </p:txBody>
      </p:sp>
      <p:sp>
        <p:nvSpPr>
          <p:cNvPr id="5" name="页眉占位符 4"/>
          <p:cNvSpPr>
            <a:spLocks noGrp="1"/>
          </p:cNvSpPr>
          <p:nvPr>
            <p:ph type="hdr" sz="quarter" idx="11"/>
          </p:nvPr>
        </p:nvSpPr>
        <p:spPr/>
        <p:txBody>
          <a:bodyPr/>
          <a:lstStyle/>
          <a:p>
            <a:pPr>
              <a:defRPr/>
            </a:pPr>
            <a:r>
              <a:rPr lang="en-US" altLang="zh-CN"/>
              <a:t>2 Year Research Plan (2017-2018)</a:t>
            </a:r>
            <a:endParaRPr lang="zh-CN" altLang="en-US"/>
          </a:p>
        </p:txBody>
      </p:sp>
      <p:sp>
        <p:nvSpPr>
          <p:cNvPr id="7" name="灯片编号占位符 6"/>
          <p:cNvSpPr>
            <a:spLocks noGrp="1"/>
          </p:cNvSpPr>
          <p:nvPr>
            <p:ph type="sldNum" sz="quarter" idx="12"/>
          </p:nvPr>
        </p:nvSpPr>
        <p:spPr/>
        <p:txBody>
          <a:bodyPr/>
          <a:lstStyle/>
          <a:p>
            <a:fld id="{F19A2EC9-282E-4C73-9090-5E35C3C5DF68}" type="slidenum">
              <a:rPr lang="zh-CN" altLang="en-US" smtClean="0"/>
              <a:pPr/>
              <a:t>21</a:t>
            </a:fld>
            <a:endParaRPr lang="en-US" altLang="zh-CN"/>
          </a:p>
        </p:txBody>
      </p:sp>
    </p:spTree>
    <p:extLst>
      <p:ext uri="{BB962C8B-B14F-4D97-AF65-F5344CB8AC3E}">
        <p14:creationId xmlns:p14="http://schemas.microsoft.com/office/powerpoint/2010/main" val="4238745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disocclusion</a:t>
            </a:r>
            <a:r>
              <a:rPr lang="en-US" altLang="zh-CN" dirty="0" smtClean="0"/>
              <a:t>(</a:t>
            </a:r>
            <a:r>
              <a:rPr lang="zh-CN" altLang="en-US" dirty="0" smtClean="0"/>
              <a:t>遮挡图像的去除</a:t>
            </a:r>
            <a:r>
              <a:rPr lang="en-US" altLang="zh-CN" dirty="0" smtClean="0"/>
              <a:t>)</a:t>
            </a:r>
            <a:br>
              <a:rPr lang="en-US" altLang="zh-CN" dirty="0" smtClean="0"/>
            </a:br>
            <a:r>
              <a:rPr lang="zh-CN" altLang="en-US" dirty="0" smtClean="0"/>
              <a:t>一种在虚拟现实头显为</a:t>
            </a:r>
            <a:r>
              <a:rPr lang="en-US" altLang="zh-CN" dirty="0" smtClean="0"/>
              <a:t>360°</a:t>
            </a:r>
            <a:r>
              <a:rPr lang="zh-CN" altLang="en-US" dirty="0" smtClean="0"/>
              <a:t>视频添加视差和实时回放的方法</a:t>
            </a:r>
            <a:br>
              <a:rPr lang="zh-CN" altLang="en-US" dirty="0" smtClean="0"/>
            </a:br>
            <a:r>
              <a:rPr lang="zh-CN" altLang="en-US" dirty="0" smtClean="0"/>
              <a:t>背景：</a:t>
            </a:r>
            <a:br>
              <a:rPr lang="zh-CN" altLang="en-US" dirty="0" smtClean="0"/>
            </a:br>
            <a:r>
              <a:rPr lang="zh-CN" altLang="en-US" dirty="0" smtClean="0"/>
              <a:t>现有的视频回放不能响应用户头部的平移运动，可能会给用户带来模拟器病的困扰</a:t>
            </a:r>
            <a:br>
              <a:rPr lang="zh-CN" altLang="en-US" dirty="0" smtClean="0"/>
            </a:br>
            <a:r>
              <a:rPr lang="zh-CN" altLang="en-US" dirty="0" smtClean="0"/>
              <a:t>给定</a:t>
            </a:r>
            <a:r>
              <a:rPr lang="en-US" altLang="zh-CN" dirty="0" smtClean="0"/>
              <a:t>360°</a:t>
            </a:r>
            <a:r>
              <a:rPr lang="zh-CN" altLang="en-US" dirty="0" smtClean="0"/>
              <a:t>视频以及它对应的深度，简单的基于图像的渲染方法使用深度生成</a:t>
            </a:r>
            <a:r>
              <a:rPr lang="en-US" altLang="zh-CN" dirty="0" smtClean="0"/>
              <a:t>3d</a:t>
            </a:r>
            <a:r>
              <a:rPr lang="zh-CN" altLang="en-US" dirty="0" smtClean="0"/>
              <a:t>网格，可以相应用户头部平移。然而这种方法有看得见的扭曲以及使网格不连续</a:t>
            </a:r>
            <a:br>
              <a:rPr lang="zh-CN" altLang="en-US" dirty="0" smtClean="0"/>
            </a:br>
            <a:r>
              <a:rPr lang="zh-CN" altLang="en-US" dirty="0" smtClean="0"/>
              <a:t>解决方案：</a:t>
            </a:r>
            <a:br>
              <a:rPr lang="zh-CN" altLang="en-US" dirty="0" smtClean="0"/>
            </a:br>
            <a:r>
              <a:rPr lang="zh-CN" altLang="en-US" dirty="0" smtClean="0"/>
              <a:t>从输入的视频获得深度图</a:t>
            </a:r>
            <a:r>
              <a:rPr lang="en-US" altLang="zh-CN" dirty="0" smtClean="0"/>
              <a:t>(</a:t>
            </a:r>
            <a:r>
              <a:rPr lang="zh-CN" altLang="en-US" dirty="0" smtClean="0"/>
              <a:t>由现有的</a:t>
            </a:r>
            <a:r>
              <a:rPr lang="en-US" altLang="zh-CN" dirty="0" smtClean="0"/>
              <a:t>360</a:t>
            </a:r>
            <a:r>
              <a:rPr lang="zh-CN" altLang="en-US" dirty="0" smtClean="0"/>
              <a:t>缝合算法或现成的深度学习算法提供</a:t>
            </a:r>
            <a:r>
              <a:rPr lang="en-US" altLang="zh-CN" dirty="0" smtClean="0"/>
              <a:t>)</a:t>
            </a:r>
            <a:br>
              <a:rPr lang="en-US" altLang="zh-CN" dirty="0" smtClean="0"/>
            </a:br>
            <a:r>
              <a:rPr lang="zh-CN" altLang="en-US" dirty="0" smtClean="0"/>
              <a:t>将给定的初始深度图改进为更干净的和自然的轮廓</a:t>
            </a:r>
            <a:br>
              <a:rPr lang="zh-CN" altLang="en-US" dirty="0" smtClean="0"/>
            </a:br>
            <a:r>
              <a:rPr lang="zh-CN" altLang="en-US" dirty="0" smtClean="0"/>
              <a:t>依赖三层场景表示</a:t>
            </a:r>
            <a:r>
              <a:rPr lang="en-US" altLang="zh-CN" dirty="0" smtClean="0"/>
              <a:t>(</a:t>
            </a:r>
            <a:r>
              <a:rPr lang="zh-CN" altLang="en-US" dirty="0" smtClean="0"/>
              <a:t>一个前景层和两个静态背景层</a:t>
            </a:r>
            <a:r>
              <a:rPr lang="en-US" altLang="zh-CN" dirty="0" smtClean="0"/>
              <a:t>)</a:t>
            </a:r>
            <a:br>
              <a:rPr lang="en-US" altLang="zh-CN" dirty="0" smtClean="0"/>
            </a:br>
            <a:r>
              <a:rPr lang="zh-CN" altLang="en-US" dirty="0" smtClean="0"/>
              <a:t>输入的视频</a:t>
            </a:r>
            <a:r>
              <a:rPr lang="en-US" altLang="zh-CN" dirty="0" smtClean="0"/>
              <a:t>+</a:t>
            </a:r>
            <a:r>
              <a:rPr lang="zh-CN" altLang="en-US" dirty="0" smtClean="0"/>
              <a:t>深度作为前景层</a:t>
            </a:r>
            <a:br>
              <a:rPr lang="zh-CN" altLang="en-US" dirty="0" smtClean="0"/>
            </a:br>
            <a:r>
              <a:rPr lang="zh-CN" altLang="en-US" dirty="0" smtClean="0"/>
              <a:t>一个背景层表示遮挡物</a:t>
            </a:r>
            <a:br>
              <a:rPr lang="zh-CN" altLang="en-US" dirty="0" smtClean="0"/>
            </a:br>
            <a:r>
              <a:rPr lang="zh-CN" altLang="en-US" dirty="0" smtClean="0"/>
              <a:t>另一个背景层表示遮挡物后面的背景</a:t>
            </a:r>
            <a:br>
              <a:rPr lang="zh-CN" altLang="en-US" dirty="0" smtClean="0"/>
            </a:br>
            <a:r>
              <a:rPr lang="zh-CN" altLang="en-US" dirty="0" smtClean="0"/>
              <a:t>从第一个背景层的多帧传播信息处理不一致性，再修复第二个背景层</a:t>
            </a:r>
            <a:br>
              <a:rPr lang="zh-CN" altLang="en-US" dirty="0" smtClean="0"/>
            </a:br>
            <a:r>
              <a:rPr lang="zh-CN" altLang="en-US" dirty="0" smtClean="0"/>
              <a:t>贡献：</a:t>
            </a:r>
            <a:br>
              <a:rPr lang="zh-CN" altLang="en-US" dirty="0" smtClean="0"/>
            </a:br>
            <a:r>
              <a:rPr lang="zh-CN" altLang="en-US" dirty="0" smtClean="0"/>
              <a:t>为现有的</a:t>
            </a:r>
            <a:r>
              <a:rPr lang="en-US" altLang="zh-CN" dirty="0" smtClean="0"/>
              <a:t>360°</a:t>
            </a:r>
            <a:r>
              <a:rPr lang="zh-CN" altLang="en-US" dirty="0" smtClean="0"/>
              <a:t>视频提供了</a:t>
            </a:r>
            <a:r>
              <a:rPr lang="en-US" altLang="zh-CN" dirty="0" smtClean="0"/>
              <a:t>6</a:t>
            </a:r>
            <a:r>
              <a:rPr lang="zh-CN" altLang="en-US" dirty="0" smtClean="0"/>
              <a:t>自由度的观看体验</a:t>
            </a:r>
            <a:r>
              <a:rPr lang="en-US" altLang="zh-CN" dirty="0" smtClean="0"/>
              <a:t>(</a:t>
            </a:r>
            <a:r>
              <a:rPr lang="zh-CN" altLang="en-US" dirty="0" smtClean="0"/>
              <a:t>不需要新的捕捉和硬件要求</a:t>
            </a:r>
            <a:r>
              <a:rPr lang="en-US" altLang="zh-CN" dirty="0" smtClean="0"/>
              <a:t>)</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8</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binocular disparity(</a:t>
            </a:r>
            <a:r>
              <a:rPr lang="zh-CN" altLang="en-US" dirty="0" smtClean="0"/>
              <a:t>双目视差，左右眼看到的画面不同</a:t>
            </a:r>
            <a:r>
              <a:rPr lang="en-US" altLang="zh-CN" dirty="0" smtClean="0"/>
              <a:t>)</a:t>
            </a:r>
            <a:br>
              <a:rPr lang="en-US" altLang="zh-CN" dirty="0" smtClean="0"/>
            </a:br>
            <a:r>
              <a:rPr lang="en-US" altLang="zh-CN" dirty="0" smtClean="0"/>
              <a:t>motion parallax(</a:t>
            </a:r>
            <a:r>
              <a:rPr lang="zh-CN" altLang="en-US" dirty="0" smtClean="0"/>
              <a:t>运动视差，视点改变时看到的画面不同</a:t>
            </a:r>
            <a:r>
              <a:rPr lang="en-US" altLang="zh-CN" dirty="0" smtClean="0"/>
              <a:t>)</a:t>
            </a:r>
            <a:br>
              <a:rPr lang="en-US" altLang="zh-CN" dirty="0" smtClean="0"/>
            </a:br>
            <a:r>
              <a:rPr lang="zh-CN" altLang="en-US" dirty="0" smtClean="0"/>
              <a:t>背景：</a:t>
            </a:r>
            <a:br>
              <a:rPr lang="zh-CN" altLang="en-US" dirty="0" smtClean="0"/>
            </a:br>
            <a:r>
              <a:rPr lang="zh-CN" altLang="en-US" dirty="0" smtClean="0"/>
              <a:t>用户可以用手机捕获</a:t>
            </a:r>
            <a:r>
              <a:rPr lang="en-US" altLang="zh-CN" dirty="0" smtClean="0"/>
              <a:t>360°</a:t>
            </a:r>
            <a:r>
              <a:rPr lang="zh-CN" altLang="en-US" dirty="0" smtClean="0"/>
              <a:t>全景图</a:t>
            </a:r>
            <a:br>
              <a:rPr lang="zh-CN" altLang="en-US" dirty="0" smtClean="0"/>
            </a:br>
            <a:r>
              <a:rPr lang="zh-CN" altLang="en-US" dirty="0" smtClean="0"/>
              <a:t>全景图缺少运动视差</a:t>
            </a:r>
            <a:r>
              <a:rPr lang="en-US" altLang="zh-CN" dirty="0" smtClean="0"/>
              <a:t>(</a:t>
            </a:r>
            <a:r>
              <a:rPr lang="zh-CN" altLang="en-US" dirty="0" smtClean="0"/>
              <a:t>在不同的视点不会提供不同的画面</a:t>
            </a:r>
            <a:r>
              <a:rPr lang="en-US" altLang="zh-CN" dirty="0" smtClean="0"/>
              <a:t>)</a:t>
            </a:r>
            <a:br>
              <a:rPr lang="en-US" altLang="zh-CN" dirty="0" smtClean="0"/>
            </a:br>
            <a:r>
              <a:rPr lang="zh-CN" altLang="en-US" dirty="0" smtClean="0"/>
              <a:t>研究由头部平移运动引起的运动视差是十分重要的</a:t>
            </a:r>
            <a:br>
              <a:rPr lang="zh-CN" altLang="en-US" dirty="0" smtClean="0"/>
            </a:br>
            <a:r>
              <a:rPr lang="zh-CN" altLang="en-US" dirty="0" smtClean="0"/>
              <a:t>三维立体全景图提供的左右眼全景图是静态缝合的所以也缺少运动视差</a:t>
            </a:r>
            <a:br>
              <a:rPr lang="zh-CN" altLang="en-US" dirty="0" smtClean="0"/>
            </a:br>
            <a:r>
              <a:rPr lang="zh-CN" altLang="en-US" dirty="0" smtClean="0"/>
              <a:t>带贴图的三维几何重建方法能提供运动视差，但是有看得见的重建噪点</a:t>
            </a:r>
            <a:br>
              <a:rPr lang="zh-CN" altLang="en-US" dirty="0" smtClean="0"/>
            </a:br>
            <a:r>
              <a:rPr lang="zh-CN" altLang="en-US" dirty="0" smtClean="0"/>
              <a:t>解决方案：</a:t>
            </a:r>
            <a:br>
              <a:rPr lang="zh-CN" altLang="en-US" dirty="0" smtClean="0"/>
            </a:br>
            <a:r>
              <a:rPr lang="zh-CN" altLang="en-US" dirty="0" smtClean="0"/>
              <a:t>基于单个相机的多视角全景图表示方式</a:t>
            </a:r>
            <a:r>
              <a:rPr lang="en-US" altLang="zh-CN" dirty="0" smtClean="0"/>
              <a:t>(</a:t>
            </a:r>
            <a:r>
              <a:rPr lang="zh-CN" altLang="en-US" dirty="0" smtClean="0"/>
              <a:t>用相机转</a:t>
            </a:r>
            <a:r>
              <a:rPr lang="en-US" altLang="zh-CN" dirty="0" smtClean="0"/>
              <a:t>360°)</a:t>
            </a:r>
            <a:br>
              <a:rPr lang="en-US" altLang="zh-CN" dirty="0" smtClean="0"/>
            </a:br>
            <a:r>
              <a:rPr lang="zh-CN" altLang="en-US" dirty="0" smtClean="0"/>
              <a:t>不需要依靠不可靠的场景几何重建</a:t>
            </a:r>
            <a:br>
              <a:rPr lang="zh-CN" altLang="en-US" dirty="0" smtClean="0"/>
            </a:br>
            <a:r>
              <a:rPr lang="zh-CN" altLang="en-US" dirty="0" smtClean="0"/>
              <a:t>是一种基于图像渲染的方法</a:t>
            </a:r>
            <a:br>
              <a:rPr lang="zh-CN" altLang="en-US" dirty="0" smtClean="0"/>
            </a:br>
            <a:r>
              <a:rPr lang="zh-CN" altLang="en-US" dirty="0" smtClean="0"/>
              <a:t>贡献：</a:t>
            </a:r>
            <a:br>
              <a:rPr lang="zh-CN" altLang="en-US" dirty="0" smtClean="0"/>
            </a:br>
            <a:r>
              <a:rPr lang="zh-CN" altLang="en-US" dirty="0" smtClean="0"/>
              <a:t>是第一个让普通消费者捕捉到带双目视差和运动视差的实时高质量</a:t>
            </a:r>
            <a:r>
              <a:rPr lang="en-US" altLang="zh-CN" dirty="0" smtClean="0"/>
              <a:t>360°</a:t>
            </a:r>
            <a:r>
              <a:rPr lang="zh-CN" altLang="en-US" dirty="0" smtClean="0"/>
              <a:t>全景图的方法</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9</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一种新颖的</a:t>
            </a:r>
            <a:r>
              <a:rPr lang="en-US" altLang="zh-CN" dirty="0" smtClean="0"/>
              <a:t>360°</a:t>
            </a:r>
            <a:r>
              <a:rPr lang="zh-CN" altLang="en-US" dirty="0" smtClean="0"/>
              <a:t>场景表示方法来将真实场景转化为立体带头部运动视差的三维虚拟现实内容</a:t>
            </a:r>
            <a:br>
              <a:rPr lang="zh-CN" altLang="en-US" dirty="0" smtClean="0"/>
            </a:br>
            <a:r>
              <a:rPr lang="zh-CN" altLang="en-US" dirty="0" smtClean="0"/>
              <a:t>这种基于图像的场景表示能够有效合成</a:t>
            </a:r>
            <a:r>
              <a:rPr lang="en-US" altLang="zh-CN" dirty="0" smtClean="0"/>
              <a:t>6</a:t>
            </a:r>
            <a:r>
              <a:rPr lang="zh-CN" altLang="en-US" dirty="0" smtClean="0"/>
              <a:t>自由度的新画面</a:t>
            </a:r>
            <a:br>
              <a:rPr lang="zh-CN" altLang="en-US" dirty="0" smtClean="0"/>
            </a:br>
            <a:r>
              <a:rPr lang="zh-CN" altLang="en-US" dirty="0" smtClean="0"/>
              <a:t>在一下两个方面用到了运动场：</a:t>
            </a:r>
            <a:br>
              <a:rPr lang="zh-CN" altLang="en-US" dirty="0" smtClean="0"/>
            </a:br>
            <a:r>
              <a:rPr lang="en-US" altLang="zh-CN" dirty="0" smtClean="0"/>
              <a:t>1.</a:t>
            </a:r>
            <a:r>
              <a:rPr lang="zh-CN" altLang="en-US" dirty="0" smtClean="0"/>
              <a:t>视差运动场携带隐含深度信息并且它能从多个横向偏移的辅助视点被估计出来</a:t>
            </a:r>
            <a:br>
              <a:rPr lang="zh-CN" altLang="en-US" dirty="0" smtClean="0"/>
            </a:br>
            <a:r>
              <a:rPr lang="en-US" altLang="zh-CN" dirty="0" smtClean="0"/>
              <a:t>2.</a:t>
            </a:r>
            <a:r>
              <a:rPr lang="zh-CN" altLang="en-US" dirty="0" smtClean="0"/>
              <a:t>成对的运动场能够实现实时的基于流的混合，从而通过最小化重影和画面转换的噪点改进结果的视觉逼真度</a:t>
            </a:r>
            <a:br>
              <a:rPr lang="zh-CN" altLang="en-US" dirty="0" smtClean="0"/>
            </a:br>
            <a:r>
              <a:rPr lang="zh-CN" altLang="en-US" dirty="0" smtClean="0"/>
              <a:t>贡献：</a:t>
            </a:r>
            <a:br>
              <a:rPr lang="zh-CN" altLang="en-US" dirty="0" smtClean="0"/>
            </a:br>
            <a:r>
              <a:rPr lang="zh-CN" altLang="en-US" dirty="0" smtClean="0"/>
              <a:t>开发了一个系统：</a:t>
            </a:r>
            <a:br>
              <a:rPr lang="zh-CN" altLang="en-US" dirty="0" smtClean="0"/>
            </a:br>
            <a:r>
              <a:rPr lang="en-US" altLang="zh-CN" dirty="0" smtClean="0"/>
              <a:t>1.</a:t>
            </a:r>
            <a:r>
              <a:rPr lang="zh-CN" altLang="en-US" dirty="0" smtClean="0"/>
              <a:t>它能用带有相机的机械臂捕捉真实场景</a:t>
            </a:r>
            <a:br>
              <a:rPr lang="zh-CN" altLang="en-US" dirty="0" smtClean="0"/>
            </a:br>
            <a:r>
              <a:rPr lang="en-US" altLang="zh-CN" dirty="0" smtClean="0"/>
              <a:t>2.</a:t>
            </a:r>
            <a:r>
              <a:rPr lang="zh-CN" altLang="en-US" dirty="0" smtClean="0"/>
              <a:t>处理记录的数据并将场景实时渲染到头显上</a:t>
            </a:r>
            <a:r>
              <a:rPr lang="en-US" altLang="zh-CN" dirty="0" smtClean="0"/>
              <a:t>(</a:t>
            </a:r>
            <a:r>
              <a:rPr lang="zh-CN" altLang="en-US" dirty="0" smtClean="0"/>
              <a:t>大于</a:t>
            </a:r>
            <a:r>
              <a:rPr lang="en-US" altLang="zh-CN" dirty="0" smtClean="0"/>
              <a:t>40HZ)</a:t>
            </a:r>
            <a:br>
              <a:rPr lang="en-US" altLang="zh-CN" dirty="0" smtClean="0"/>
            </a:br>
            <a:r>
              <a:rPr lang="zh-CN" altLang="en-US" dirty="0" smtClean="0"/>
              <a:t>这是第一个在观看真实</a:t>
            </a:r>
            <a:r>
              <a:rPr lang="en-US" altLang="zh-CN" dirty="0" smtClean="0"/>
              <a:t>360°</a:t>
            </a:r>
            <a:r>
              <a:rPr lang="zh-CN" altLang="en-US" dirty="0" smtClean="0"/>
              <a:t>场景支持头部运动视差的方法</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10</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背景：</a:t>
            </a:r>
            <a:br>
              <a:rPr lang="zh-CN" altLang="en-US" dirty="0" smtClean="0"/>
            </a:br>
            <a:r>
              <a:rPr lang="zh-CN" altLang="en-US" dirty="0" smtClean="0"/>
              <a:t>将真实生活的内容转化为</a:t>
            </a:r>
            <a:r>
              <a:rPr lang="en-US" altLang="zh-CN" dirty="0" smtClean="0"/>
              <a:t>VR</a:t>
            </a:r>
            <a:r>
              <a:rPr lang="zh-CN" altLang="en-US" dirty="0" smtClean="0"/>
              <a:t>需要复杂的计算，现有的技术不能合成高质量的</a:t>
            </a:r>
            <a:r>
              <a:rPr lang="en-US" altLang="zh-CN" dirty="0" smtClean="0"/>
              <a:t>360°</a:t>
            </a:r>
            <a:r>
              <a:rPr lang="zh-CN" altLang="en-US" dirty="0" smtClean="0"/>
              <a:t>三维</a:t>
            </a:r>
            <a:r>
              <a:rPr lang="en-US" altLang="zh-CN" dirty="0" smtClean="0"/>
              <a:t>VR</a:t>
            </a:r>
            <a:r>
              <a:rPr lang="zh-CN" altLang="en-US" dirty="0" smtClean="0"/>
              <a:t>内容也不能实时合成</a:t>
            </a:r>
            <a:br>
              <a:rPr lang="zh-CN" altLang="en-US" dirty="0" smtClean="0"/>
            </a:br>
            <a:r>
              <a:rPr lang="zh-CN" altLang="en-US" dirty="0" smtClean="0"/>
              <a:t>解决方法：</a:t>
            </a:r>
            <a:br>
              <a:rPr lang="zh-CN" altLang="en-US" dirty="0" smtClean="0"/>
            </a:br>
            <a:r>
              <a:rPr lang="zh-CN" altLang="en-US" dirty="0" smtClean="0"/>
              <a:t>端到端的系统</a:t>
            </a:r>
            <a:br>
              <a:rPr lang="zh-CN" altLang="en-US" dirty="0" smtClean="0"/>
            </a:br>
            <a:r>
              <a:rPr lang="zh-CN" altLang="en-US" dirty="0" smtClean="0"/>
              <a:t>能够用三角全景支架记录场景和实时广播</a:t>
            </a:r>
            <a:r>
              <a:rPr lang="en-US" altLang="zh-CN" dirty="0" smtClean="0"/>
              <a:t>360°</a:t>
            </a:r>
            <a:r>
              <a:rPr lang="zh-CN" altLang="en-US" dirty="0" smtClean="0"/>
              <a:t>立体全景视频</a:t>
            </a:r>
            <a:r>
              <a:rPr lang="en-US" altLang="zh-CN" dirty="0" smtClean="0"/>
              <a:t>(&gt;30fps)</a:t>
            </a:r>
            <a:br>
              <a:rPr lang="en-US" altLang="zh-CN" dirty="0" smtClean="0"/>
            </a:br>
            <a:r>
              <a:rPr lang="zh-CN" altLang="en-US" dirty="0" smtClean="0"/>
              <a:t>基于图像渲染</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11</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视频流服务转发的新颖方法</a:t>
            </a:r>
            <a:br>
              <a:rPr lang="zh-CN" altLang="en-US" dirty="0" smtClean="0"/>
            </a:br>
            <a:r>
              <a:rPr lang="zh-CN" altLang="en-US" dirty="0" smtClean="0"/>
              <a:t>利用镶嵌在下一代</a:t>
            </a:r>
            <a:r>
              <a:rPr lang="en-US" altLang="zh-CN" dirty="0" smtClean="0"/>
              <a:t>VR</a:t>
            </a:r>
            <a:r>
              <a:rPr lang="zh-CN" altLang="en-US" dirty="0" smtClean="0"/>
              <a:t>头显中的相连的眼睛追踪器的信息</a:t>
            </a:r>
            <a:br>
              <a:rPr lang="zh-CN" altLang="en-US" dirty="0" smtClean="0"/>
            </a:br>
            <a:r>
              <a:rPr lang="zh-CN" altLang="en-US" dirty="0" smtClean="0"/>
              <a:t>提升用户观看地方的视频质量，降低其他地方的视频质量</a:t>
            </a:r>
            <a:br>
              <a:rPr lang="zh-CN" altLang="en-US" dirty="0" smtClean="0"/>
            </a:br>
            <a:r>
              <a:rPr lang="zh-CN" altLang="en-US" dirty="0" smtClean="0"/>
              <a:t>减少</a:t>
            </a:r>
            <a:r>
              <a:rPr lang="en-US" altLang="zh-CN" dirty="0" smtClean="0"/>
              <a:t>VR</a:t>
            </a:r>
            <a:r>
              <a:rPr lang="zh-CN" altLang="en-US" dirty="0" smtClean="0"/>
              <a:t>视频体验总的带宽，传递高质量的用户感知</a:t>
            </a:r>
            <a:br>
              <a:rPr lang="zh-CN" altLang="en-US" dirty="0" smtClean="0"/>
            </a:br>
            <a:r>
              <a:rPr lang="zh-CN" altLang="en-US" dirty="0" smtClean="0"/>
              <a:t>结果：</a:t>
            </a:r>
            <a:br>
              <a:rPr lang="zh-CN" altLang="en-US" dirty="0" smtClean="0"/>
            </a:br>
            <a:r>
              <a:rPr lang="zh-CN" altLang="en-US" dirty="0" smtClean="0"/>
              <a:t>与传统方法相比在传递高质量的体验时减少了将近</a:t>
            </a:r>
            <a:r>
              <a:rPr lang="en-US" altLang="zh-CN" dirty="0" smtClean="0"/>
              <a:t>83%</a:t>
            </a:r>
            <a:r>
              <a:rPr lang="zh-CN" altLang="en-US" dirty="0" smtClean="0"/>
              <a:t>的带宽</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12</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一种新颖的叫做</a:t>
            </a:r>
            <a:r>
              <a:rPr lang="en-US" altLang="zh-CN" dirty="0" smtClean="0"/>
              <a:t>MR360</a:t>
            </a:r>
            <a:r>
              <a:rPr lang="zh-CN" altLang="en-US" dirty="0" smtClean="0"/>
              <a:t>的沉浸式系统</a:t>
            </a:r>
            <a:br>
              <a:rPr lang="zh-CN" altLang="en-US" dirty="0" smtClean="0"/>
            </a:br>
            <a:r>
              <a:rPr lang="zh-CN" altLang="en-US" dirty="0" smtClean="0"/>
              <a:t>在头显中使用传统的低动态范围</a:t>
            </a:r>
            <a:r>
              <a:rPr lang="en-US" altLang="zh-CN" dirty="0" smtClean="0"/>
              <a:t>(low dynamic range LDR)</a:t>
            </a:r>
            <a:r>
              <a:rPr lang="zh-CN" altLang="en-US" dirty="0" smtClean="0"/>
              <a:t>的</a:t>
            </a:r>
            <a:r>
              <a:rPr lang="en-US" altLang="zh-CN" dirty="0" smtClean="0"/>
              <a:t>360°</a:t>
            </a:r>
            <a:r>
              <a:rPr lang="zh-CN" altLang="en-US" dirty="0" smtClean="0"/>
              <a:t>全景视频提供了混合现实</a:t>
            </a:r>
            <a:r>
              <a:rPr lang="en-US" altLang="zh-CN" dirty="0" smtClean="0"/>
              <a:t>(MR)</a:t>
            </a:r>
            <a:r>
              <a:rPr lang="zh-CN" altLang="en-US" dirty="0" smtClean="0"/>
              <a:t>的体验</a:t>
            </a:r>
            <a:br>
              <a:rPr lang="zh-CN" altLang="en-US" dirty="0" smtClean="0"/>
            </a:br>
            <a:r>
              <a:rPr lang="zh-CN" altLang="en-US" dirty="0" smtClean="0"/>
              <a:t>使用输入的全景视频作为光源照亮虚拟物体</a:t>
            </a:r>
            <a:br>
              <a:rPr lang="zh-CN" altLang="en-US" dirty="0" smtClean="0"/>
            </a:br>
            <a:r>
              <a:rPr lang="zh-CN" altLang="en-US" dirty="0" smtClean="0"/>
              <a:t>探测全景视频中的光源并用来产生可感知的阴影</a:t>
            </a:r>
            <a:br>
              <a:rPr lang="zh-CN" altLang="en-US" dirty="0" smtClean="0"/>
            </a:br>
            <a:r>
              <a:rPr lang="zh-CN" altLang="en-US" dirty="0" smtClean="0"/>
              <a:t>利用实时</a:t>
            </a:r>
            <a:r>
              <a:rPr lang="en-US" altLang="zh-CN" dirty="0" smtClean="0"/>
              <a:t>360</a:t>
            </a:r>
            <a:r>
              <a:rPr lang="zh-CN" altLang="en-US" dirty="0" smtClean="0"/>
              <a:t>视频流为头显提供高质量的渲染效果的可交互的</a:t>
            </a:r>
            <a:r>
              <a:rPr lang="en-US" altLang="zh-CN" dirty="0" smtClean="0"/>
              <a:t>MR</a:t>
            </a:r>
            <a:r>
              <a:rPr lang="zh-CN" altLang="en-US" dirty="0" smtClean="0"/>
              <a:t>场景</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13</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背景：</a:t>
            </a:r>
            <a:br>
              <a:rPr lang="zh-CN" altLang="en-US" dirty="0" smtClean="0"/>
            </a:br>
            <a:r>
              <a:rPr lang="zh-CN" altLang="en-US" dirty="0" smtClean="0"/>
              <a:t>单目</a:t>
            </a:r>
            <a:r>
              <a:rPr lang="en-US" altLang="zh-CN" dirty="0" smtClean="0"/>
              <a:t>360</a:t>
            </a:r>
            <a:r>
              <a:rPr lang="zh-CN" altLang="en-US" dirty="0" smtClean="0"/>
              <a:t>视频是</a:t>
            </a:r>
            <a:r>
              <a:rPr lang="en-US" altLang="zh-CN" dirty="0" smtClean="0"/>
              <a:t>VR</a:t>
            </a:r>
            <a:r>
              <a:rPr lang="zh-CN" altLang="en-US" dirty="0" smtClean="0"/>
              <a:t>头显最流行的内容，但是缺少</a:t>
            </a:r>
            <a:r>
              <a:rPr lang="en-US" altLang="zh-CN" dirty="0" smtClean="0"/>
              <a:t>3d</a:t>
            </a:r>
            <a:r>
              <a:rPr lang="zh-CN" altLang="en-US" dirty="0" smtClean="0"/>
              <a:t>的信息，所以不能以</a:t>
            </a:r>
            <a:r>
              <a:rPr lang="en-US" altLang="zh-CN" dirty="0" smtClean="0"/>
              <a:t>6</a:t>
            </a:r>
            <a:r>
              <a:rPr lang="zh-CN" altLang="en-US" dirty="0" smtClean="0"/>
              <a:t>个自由度观看</a:t>
            </a:r>
            <a:br>
              <a:rPr lang="zh-CN" altLang="en-US" dirty="0" smtClean="0"/>
            </a:br>
            <a:r>
              <a:rPr lang="zh-CN" altLang="en-US" dirty="0" smtClean="0"/>
              <a:t>解决方案：</a:t>
            </a:r>
            <a:br>
              <a:rPr lang="zh-CN" altLang="en-US" dirty="0" smtClean="0"/>
            </a:br>
            <a:r>
              <a:rPr lang="zh-CN" altLang="en-US" dirty="0" smtClean="0"/>
              <a:t>通过一种新的可以合成新的带有视点旋转和平移运动的视图的弯曲算法来解决这个限制</a:t>
            </a:r>
            <a:br>
              <a:rPr lang="zh-CN" altLang="en-US" dirty="0" smtClean="0"/>
            </a:br>
            <a:r>
              <a:rPr lang="zh-CN" altLang="en-US" dirty="0" smtClean="0"/>
              <a:t>生成的可回放</a:t>
            </a:r>
            <a:r>
              <a:rPr lang="en-US" altLang="zh-CN" dirty="0" smtClean="0"/>
              <a:t>VR</a:t>
            </a:r>
            <a:r>
              <a:rPr lang="zh-CN" altLang="en-US" dirty="0" smtClean="0"/>
              <a:t>视频帧率</a:t>
            </a:r>
            <a:r>
              <a:rPr lang="en-US" altLang="zh-CN" dirty="0" smtClean="0"/>
              <a:t>&gt;120fps</a:t>
            </a:r>
            <a:br>
              <a:rPr lang="en-US" altLang="zh-CN" dirty="0" smtClean="0"/>
            </a:br>
            <a:r>
              <a:rPr lang="zh-CN" altLang="en-US" dirty="0" smtClean="0"/>
              <a:t>是带有</a:t>
            </a:r>
            <a:r>
              <a:rPr lang="en-US" altLang="zh-CN" dirty="0" smtClean="0"/>
              <a:t>6</a:t>
            </a:r>
            <a:r>
              <a:rPr lang="zh-CN" altLang="en-US" dirty="0" smtClean="0"/>
              <a:t>个自由度的立体视频</a:t>
            </a:r>
            <a:br>
              <a:rPr lang="zh-CN" altLang="en-US" dirty="0" smtClean="0"/>
            </a:br>
            <a:r>
              <a:rPr lang="zh-CN" altLang="en-US" dirty="0" smtClean="0"/>
              <a:t>贡献：</a:t>
            </a:r>
            <a:br>
              <a:rPr lang="zh-CN" altLang="en-US" dirty="0" smtClean="0"/>
            </a:br>
            <a:r>
              <a:rPr lang="zh-CN" altLang="en-US" dirty="0" smtClean="0"/>
              <a:t>使输入的单目</a:t>
            </a:r>
            <a:r>
              <a:rPr lang="en-US" altLang="zh-CN" dirty="0" smtClean="0"/>
              <a:t>360</a:t>
            </a:r>
            <a:r>
              <a:rPr lang="zh-CN" altLang="en-US" dirty="0" smtClean="0"/>
              <a:t>视频文件可以在头显中以</a:t>
            </a:r>
            <a:r>
              <a:rPr lang="en-US" altLang="zh-CN" dirty="0" smtClean="0"/>
              <a:t>6</a:t>
            </a:r>
            <a:r>
              <a:rPr lang="zh-CN" altLang="en-US" dirty="0" smtClean="0"/>
              <a:t>个自由度的立体形式进行展示</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14</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背景：</a:t>
            </a:r>
            <a:endParaRPr lang="en-US" altLang="zh-CN" dirty="0" smtClean="0"/>
          </a:p>
          <a:p>
            <a:r>
              <a:rPr lang="en-US" altLang="zh-CN" dirty="0" smtClean="0"/>
              <a:t>360</a:t>
            </a:r>
            <a:r>
              <a:rPr lang="zh-CN" altLang="en-US" dirty="0" smtClean="0"/>
              <a:t>相机为捕捉视频添加真实的</a:t>
            </a:r>
            <a:r>
              <a:rPr lang="en-US" altLang="zh-CN" dirty="0" smtClean="0"/>
              <a:t>360°</a:t>
            </a:r>
            <a:r>
              <a:rPr lang="zh-CN" altLang="en-US" dirty="0" smtClean="0"/>
              <a:t>音效是一个不小的挑战</a:t>
            </a:r>
            <a:br>
              <a:rPr lang="zh-CN" altLang="en-US" dirty="0" smtClean="0"/>
            </a:br>
            <a:r>
              <a:rPr lang="zh-CN" altLang="en-US" dirty="0" smtClean="0"/>
              <a:t>解决方案：</a:t>
            </a:r>
            <a:br>
              <a:rPr lang="zh-CN" altLang="en-US" dirty="0" smtClean="0"/>
            </a:br>
            <a:r>
              <a:rPr lang="zh-CN" altLang="en-US" dirty="0" smtClean="0"/>
              <a:t>一种为典型室内场景的</a:t>
            </a:r>
            <a:r>
              <a:rPr lang="en-US" altLang="zh-CN" dirty="0" smtClean="0"/>
              <a:t>360°</a:t>
            </a:r>
            <a:r>
              <a:rPr lang="zh-CN" altLang="en-US" dirty="0" smtClean="0"/>
              <a:t>视频添加场景感知的空间音效的方法</a:t>
            </a:r>
            <a:r>
              <a:rPr lang="en-US" altLang="zh-CN" dirty="0" smtClean="0"/>
              <a:t>(</a:t>
            </a:r>
            <a:r>
              <a:rPr lang="zh-CN" altLang="en-US" dirty="0" smtClean="0"/>
              <a:t>只是用传统的单频道麦克风和扬声器就能实现</a:t>
            </a:r>
            <a:r>
              <a:rPr lang="en-US" altLang="zh-CN" dirty="0" smtClean="0"/>
              <a:t>)</a:t>
            </a:r>
            <a:endParaRPr lang="zh-CN" altLang="en-US" dirty="0"/>
          </a:p>
        </p:txBody>
      </p:sp>
      <p:sp>
        <p:nvSpPr>
          <p:cNvPr id="4" name="页眉占位符 3"/>
          <p:cNvSpPr>
            <a:spLocks noGrp="1"/>
          </p:cNvSpPr>
          <p:nvPr>
            <p:ph type="hdr" sz="quarter" idx="10"/>
          </p:nvPr>
        </p:nvSpPr>
        <p:spPr/>
        <p:txBody>
          <a:bodyPr/>
          <a:lstStyle/>
          <a:p>
            <a:pPr>
              <a:defRPr/>
            </a:pPr>
            <a:r>
              <a:rPr lang="en-US" altLang="zh-CN" smtClean="0"/>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pPr/>
              <a:t>15</a:t>
            </a:fld>
            <a:endParaRPr lang="en-US" altLang="zh-CN"/>
          </a:p>
        </p:txBody>
      </p:sp>
    </p:spTree>
    <p:extLst>
      <p:ext uri="{BB962C8B-B14F-4D97-AF65-F5344CB8AC3E}">
        <p14:creationId xmlns:p14="http://schemas.microsoft.com/office/powerpoint/2010/main" val="35780829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3" name="矩形 12"/>
          <p:cNvSpPr/>
          <p:nvPr userDrawn="1"/>
        </p:nvSpPr>
        <p:spPr bwMode="auto">
          <a:xfrm>
            <a:off x="-1" y="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50" dirty="0">
              <a:ln>
                <a:solidFill>
                  <a:schemeClr val="bg1">
                    <a:lumMod val="85000"/>
                  </a:schemeClr>
                </a:solidFill>
              </a:ln>
              <a:solidFill>
                <a:schemeClr val="bg1"/>
              </a:solidFill>
              <a:latin typeface="+mj-lt"/>
            </a:endParaRPr>
          </a:p>
        </p:txBody>
      </p:sp>
      <p:sp>
        <p:nvSpPr>
          <p:cNvPr id="14" name="矩形 13"/>
          <p:cNvSpPr/>
          <p:nvPr userDrawn="1"/>
        </p:nvSpPr>
        <p:spPr bwMode="auto">
          <a:xfrm>
            <a:off x="0" y="541800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50" dirty="0">
              <a:ln>
                <a:solidFill>
                  <a:schemeClr val="bg1">
                    <a:lumMod val="85000"/>
                  </a:schemeClr>
                </a:solidFill>
              </a:ln>
              <a:solidFill>
                <a:schemeClr val="bg1"/>
              </a:solidFill>
              <a:latin typeface="+mj-lt"/>
            </a:endParaRPr>
          </a:p>
        </p:txBody>
      </p:sp>
      <p:sp>
        <p:nvSpPr>
          <p:cNvPr id="24" name="文本占位符 23"/>
          <p:cNvSpPr>
            <a:spLocks noGrp="1"/>
          </p:cNvSpPr>
          <p:nvPr userDrawn="1">
            <p:ph type="body" sz="quarter" idx="10"/>
          </p:nvPr>
        </p:nvSpPr>
        <p:spPr>
          <a:xfrm>
            <a:off x="0" y="1448530"/>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5" name="文本占位符 23"/>
          <p:cNvSpPr>
            <a:spLocks noGrp="1"/>
          </p:cNvSpPr>
          <p:nvPr userDrawn="1">
            <p:ph type="body" sz="quarter" idx="11"/>
          </p:nvPr>
        </p:nvSpPr>
        <p:spPr>
          <a:xfrm>
            <a:off x="0" y="4605452"/>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6" name="文本占位符 23"/>
          <p:cNvSpPr>
            <a:spLocks noGrp="1"/>
          </p:cNvSpPr>
          <p:nvPr userDrawn="1">
            <p:ph type="body" sz="quarter" idx="12"/>
          </p:nvPr>
        </p:nvSpPr>
        <p:spPr>
          <a:xfrm>
            <a:off x="0" y="2266352"/>
            <a:ext cx="12192000" cy="2335843"/>
          </a:xfrm>
          <a:prstGeom prst="rect">
            <a:avLst/>
          </a:prstGeom>
        </p:spPr>
        <p:txBody>
          <a:bodyPr lIns="0" tIns="0" rIns="0" bIns="0" anchor="ctr" anchorCtr="1">
            <a:noAutofit/>
          </a:bodyPr>
          <a:lstStyle>
            <a:lvl1pPr marL="0" indent="0" algn="ctr" rtl="0" eaLnBrk="1" fontAlgn="base" hangingPunct="1">
              <a:lnSpc>
                <a:spcPct val="100000"/>
              </a:lnSpc>
              <a:spcBef>
                <a:spcPct val="0"/>
              </a:spcBef>
              <a:spcAft>
                <a:spcPct val="0"/>
              </a:spcAft>
              <a:buNone/>
              <a:defRPr lang="zh-CN" altLang="en-US" sz="4800" b="1" kern="1200" spc="150" dirty="0" smtClean="0">
                <a:ln w="3175">
                  <a:solidFill>
                    <a:srgbClr val="FF0000"/>
                  </a:solidFill>
                </a:ln>
                <a:solidFill>
                  <a:srgbClr val="FF0000"/>
                </a:solidFill>
                <a:latin typeface="+mj-lt"/>
                <a:ea typeface="+mn-ea"/>
                <a:cs typeface="Arial" panose="020B0604020202020204" pitchFamily="34" charset="0"/>
              </a:defRPr>
            </a:lvl1pPr>
          </a:lstStyle>
          <a:p>
            <a:pPr lvl="0"/>
            <a:r>
              <a:rPr lang="zh-CN" altLang="en-US" dirty="0"/>
              <a:t>单击此处编辑母版文本样式</a:t>
            </a:r>
          </a:p>
        </p:txBody>
      </p:sp>
      <p:sp>
        <p:nvSpPr>
          <p:cNvPr id="31" name="文本框 30"/>
          <p:cNvSpPr txBox="1"/>
          <p:nvPr userDrawn="1"/>
        </p:nvSpPr>
        <p:spPr>
          <a:xfrm>
            <a:off x="0" y="5778000"/>
            <a:ext cx="12192000" cy="720000"/>
          </a:xfrm>
          <a:prstGeom prst="rect">
            <a:avLst/>
          </a:prstGeom>
          <a:noFill/>
        </p:spPr>
        <p:txBody>
          <a:bodyPr wrap="square" lIns="0" tIns="0" rIns="0" bIns="0" rtlCol="0" anchor="ctr" anchorCtr="1">
            <a:spAutoFit/>
          </a:bodyPr>
          <a:lstStyle/>
          <a:p>
            <a:pPr algn="ctr"/>
            <a:r>
              <a:rPr lang="zh-CN" altLang="en-US" sz="3200" b="1" dirty="0">
                <a:solidFill>
                  <a:schemeClr val="bg1"/>
                </a:solidFill>
                <a:latin typeface="华文行楷" panose="02010800040101010101" pitchFamily="2" charset="-122"/>
                <a:ea typeface="华文行楷" panose="02010800040101010101" pitchFamily="2" charset="-122"/>
              </a:rPr>
              <a:t>虚拟现实技术与系统国家重点实验室</a:t>
            </a:r>
            <a:endParaRPr lang="en-US" altLang="zh-CN" sz="3200" b="1" dirty="0">
              <a:solidFill>
                <a:schemeClr val="bg1"/>
              </a:solidFill>
              <a:latin typeface="华文行楷" panose="02010800040101010101" pitchFamily="2" charset="-122"/>
              <a:ea typeface="华文行楷" panose="02010800040101010101" pitchFamily="2" charset="-122"/>
            </a:endParaRPr>
          </a:p>
          <a:p>
            <a:pPr algn="ctr"/>
            <a:r>
              <a:rPr lang="en-US" altLang="zh-CN" sz="1400" b="1" spc="0" dirty="0">
                <a:solidFill>
                  <a:schemeClr val="bg1"/>
                </a:solidFill>
                <a:latin typeface="+mn-lt"/>
                <a:ea typeface="+mn-ea"/>
              </a:rPr>
              <a:t>STATE</a:t>
            </a:r>
            <a:r>
              <a:rPr lang="en-US" altLang="zh-CN" sz="1400" b="1" spc="0" baseline="0" dirty="0">
                <a:solidFill>
                  <a:schemeClr val="bg1"/>
                </a:solidFill>
                <a:latin typeface="+mn-lt"/>
                <a:ea typeface="+mn-ea"/>
              </a:rPr>
              <a:t> KEY LABORATORY OF VIRTUAL REALITY TECHNOLOGY AND SYSTEMS</a:t>
            </a:r>
            <a:endParaRPr lang="zh-CN" altLang="en-US" sz="1400" b="1" spc="0" dirty="0">
              <a:solidFill>
                <a:schemeClr val="bg1"/>
              </a:solidFill>
              <a:latin typeface="+mn-lt"/>
              <a:ea typeface="+mn-ea"/>
            </a:endParaRPr>
          </a:p>
        </p:txBody>
      </p:sp>
      <p:pic>
        <p:nvPicPr>
          <p:cNvPr id="10" name="图片 9">
            <a:extLst>
              <a:ext uri="{FF2B5EF4-FFF2-40B4-BE49-F238E27FC236}">
                <a16:creationId xmlns:a16="http://schemas.microsoft.com/office/drawing/2014/main" xmlns="" id="{63895B83-04B6-4404-9203-910A6AA55D76}"/>
              </a:ext>
            </a:extLst>
          </p:cNvPr>
          <p:cNvPicPr>
            <a:picLocks noChangeAspect="1"/>
          </p:cNvPicPr>
          <p:nvPr userDrawn="1"/>
        </p:nvPicPr>
        <p:blipFill>
          <a:blip r:embed="rId2"/>
          <a:stretch>
            <a:fillRect/>
          </a:stretch>
        </p:blipFill>
        <p:spPr>
          <a:xfrm>
            <a:off x="3528940" y="180000"/>
            <a:ext cx="5134119" cy="1080000"/>
          </a:xfrm>
          <a:prstGeom prst="rect">
            <a:avLst/>
          </a:prstGeom>
        </p:spPr>
      </p:pic>
    </p:spTree>
    <p:extLst>
      <p:ext uri="{BB962C8B-B14F-4D97-AF65-F5344CB8AC3E}">
        <p14:creationId xmlns:p14="http://schemas.microsoft.com/office/powerpoint/2010/main" val="392950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内容占位符 2"/>
          <p:cNvSpPr>
            <a:spLocks noGrp="1"/>
          </p:cNvSpPr>
          <p:nvPr>
            <p:ph idx="1"/>
          </p:nvPr>
        </p:nvSpPr>
        <p:spPr>
          <a:xfrm>
            <a:off x="336000" y="889474"/>
            <a:ext cx="11520000" cy="557213"/>
          </a:xfrm>
          <a:prstGeom prst="rect">
            <a:avLst/>
          </a:prstGeom>
        </p:spPr>
        <p:txBody>
          <a:bodyPr/>
          <a:lstStyle>
            <a:lvl1pPr marL="360000" indent="-360000">
              <a:spcBef>
                <a:spcPts val="600"/>
              </a:spcBef>
              <a:defRPr sz="3200">
                <a:latin typeface="+mj-lt"/>
              </a:defRPr>
            </a:lvl1pPr>
            <a:lvl2pPr marL="540000" indent="-288000">
              <a:spcBef>
                <a:spcPts val="600"/>
              </a:spcBef>
              <a:defRPr sz="3200">
                <a:solidFill>
                  <a:schemeClr val="tx1"/>
                </a:solidFill>
                <a:latin typeface="+mj-lt"/>
              </a:defRPr>
            </a:lvl2pPr>
            <a:lvl3pPr marL="864000" indent="-252000">
              <a:spcBef>
                <a:spcPts val="600"/>
              </a:spcBef>
              <a:defRPr sz="3200">
                <a:latin typeface="+mj-lt"/>
              </a:defRPr>
            </a:lvl3pPr>
            <a:lvl4pPr marL="1224000" indent="-252000">
              <a:spcBef>
                <a:spcPts val="600"/>
              </a:spcBef>
              <a:defRPr sz="2800">
                <a:latin typeface="+mj-lt"/>
              </a:defRPr>
            </a:lvl4pPr>
            <a:lvl5pPr marL="1548000" indent="-252000">
              <a:spcBef>
                <a:spcPts val="600"/>
              </a:spcBef>
              <a:defRPr sz="2800">
                <a:latin typeface="+mj-lt"/>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8" name="Rectangle 2"/>
          <p:cNvSpPr>
            <a:spLocks noGrp="1" noChangeArrowheads="1"/>
          </p:cNvSpPr>
          <p:nvPr>
            <p:ph type="title"/>
          </p:nvPr>
        </p:nvSpPr>
        <p:spPr bwMode="auto">
          <a:xfrm>
            <a:off x="321735" y="74535"/>
            <a:ext cx="11501967" cy="6429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a:lvl1pPr>
          </a:lstStyle>
          <a:p>
            <a:pPr lvl="0"/>
            <a:r>
              <a:rPr lang="zh-CN" altLang="en-US" dirty="0"/>
              <a:t>单击此处编辑母版标题样式</a:t>
            </a:r>
          </a:p>
        </p:txBody>
      </p:sp>
    </p:spTree>
    <p:extLst>
      <p:ext uri="{BB962C8B-B14F-4D97-AF65-F5344CB8AC3E}">
        <p14:creationId xmlns:p14="http://schemas.microsoft.com/office/powerpoint/2010/main" val="51551496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bwMode="auto">
          <a:xfrm>
            <a:off x="0" y="0"/>
            <a:ext cx="12192000" cy="792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50" dirty="0">
              <a:ln>
                <a:solidFill>
                  <a:schemeClr val="bg1">
                    <a:lumMod val="85000"/>
                  </a:schemeClr>
                </a:solidFill>
              </a:ln>
              <a:solidFill>
                <a:schemeClr val="bg1"/>
              </a:solidFill>
              <a:latin typeface="+mj-lt"/>
            </a:endParaRPr>
          </a:p>
        </p:txBody>
      </p:sp>
      <p:sp>
        <p:nvSpPr>
          <p:cNvPr id="37" name="Rectangle 2"/>
          <p:cNvSpPr>
            <a:spLocks noGrp="1" noChangeArrowheads="1"/>
          </p:cNvSpPr>
          <p:nvPr>
            <p:ph type="title"/>
          </p:nvPr>
        </p:nvSpPr>
        <p:spPr bwMode="auto">
          <a:xfrm>
            <a:off x="321735" y="74533"/>
            <a:ext cx="11501967" cy="6429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
        <p:nvSpPr>
          <p:cNvPr id="18" name="矩形 17"/>
          <p:cNvSpPr/>
          <p:nvPr userDrawn="1"/>
        </p:nvSpPr>
        <p:spPr bwMode="auto">
          <a:xfrm>
            <a:off x="0" y="6498000"/>
            <a:ext cx="12192000" cy="36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50" dirty="0">
              <a:ln>
                <a:solidFill>
                  <a:schemeClr val="bg1">
                    <a:lumMod val="85000"/>
                  </a:schemeClr>
                </a:solidFill>
              </a:ln>
              <a:solidFill>
                <a:schemeClr val="bg1"/>
              </a:solidFill>
              <a:latin typeface="+mj-lt"/>
            </a:endParaRPr>
          </a:p>
        </p:txBody>
      </p:sp>
      <p:sp>
        <p:nvSpPr>
          <p:cNvPr id="3" name="文本框 2">
            <a:extLst>
              <a:ext uri="{FF2B5EF4-FFF2-40B4-BE49-F238E27FC236}">
                <a16:creationId xmlns:a16="http://schemas.microsoft.com/office/drawing/2014/main" xmlns="" id="{57FC3242-8B2D-4F47-AF49-524D2BA82E95}"/>
              </a:ext>
            </a:extLst>
          </p:cNvPr>
          <p:cNvSpPr txBox="1"/>
          <p:nvPr userDrawn="1"/>
        </p:nvSpPr>
        <p:spPr>
          <a:xfrm>
            <a:off x="0" y="6498000"/>
            <a:ext cx="2520000" cy="360000"/>
          </a:xfrm>
          <a:prstGeom prst="rect">
            <a:avLst/>
          </a:prstGeom>
          <a:noFill/>
          <a:ln w="9525">
            <a:noFill/>
            <a:miter lim="800000"/>
            <a:headEnd/>
            <a:tailEnd/>
          </a:ln>
          <a:effectLst/>
        </p:spPr>
        <p:txBody>
          <a:bodyPr vert="horz" wrap="square" lIns="0" tIns="0" rIns="0" bIns="0" numCol="1" anchor="ctr" anchorCtr="1" compatLnSpc="1">
            <a:prstTxWarp prst="textNoShape">
              <a:avLst/>
            </a:prstTxWarp>
          </a:bodyPr>
          <a:lstStyle>
            <a:defPPr>
              <a:defRPr lang="zh-CN"/>
            </a:defPPr>
            <a:lvl1pPr algn="r">
              <a:defRPr sz="1800" b="1">
                <a:solidFill>
                  <a:srgbClr val="FFFFFF"/>
                </a:solidFill>
                <a:latin typeface="+mj-lt"/>
                <a:cs typeface="Arial" panose="020B0604020202020204" pitchFamily="34" charset="0"/>
              </a:defRPr>
            </a:lvl1pPr>
          </a:lstStyle>
          <a:p>
            <a:pPr lvl="0" algn="ctr"/>
            <a:r>
              <a:rPr lang="en-US" altLang="zh-CN" dirty="0">
                <a:solidFill>
                  <a:schemeClr val="bg1">
                    <a:lumMod val="75000"/>
                  </a:schemeClr>
                </a:solidFill>
              </a:rPr>
              <a:t>http://z.buaa.edu.cn</a:t>
            </a:r>
            <a:endParaRPr lang="zh-CN" altLang="en-US" dirty="0">
              <a:solidFill>
                <a:schemeClr val="bg1">
                  <a:lumMod val="75000"/>
                </a:schemeClr>
              </a:solidFill>
            </a:endParaRPr>
          </a:p>
        </p:txBody>
      </p:sp>
      <p:sp>
        <p:nvSpPr>
          <p:cNvPr id="13" name="文本框 12">
            <a:extLst>
              <a:ext uri="{FF2B5EF4-FFF2-40B4-BE49-F238E27FC236}">
                <a16:creationId xmlns:a16="http://schemas.microsoft.com/office/drawing/2014/main" xmlns="" id="{A806DE06-E5DA-446E-A8CD-783CAE1C0279}"/>
              </a:ext>
            </a:extLst>
          </p:cNvPr>
          <p:cNvSpPr txBox="1"/>
          <p:nvPr userDrawn="1"/>
        </p:nvSpPr>
        <p:spPr>
          <a:xfrm>
            <a:off x="4656000" y="6498000"/>
            <a:ext cx="2880000" cy="360000"/>
          </a:xfrm>
          <a:prstGeom prst="rect">
            <a:avLst/>
          </a:prstGeom>
          <a:noFill/>
          <a:ln w="9525">
            <a:noFill/>
            <a:miter lim="800000"/>
            <a:headEnd/>
            <a:tailEnd/>
          </a:ln>
          <a:effectLst/>
        </p:spPr>
        <p:txBody>
          <a:bodyPr vert="horz" wrap="square" lIns="0" tIns="0" rIns="0" bIns="0" numCol="1" anchor="ctr" anchorCtr="1" compatLnSpc="1">
            <a:prstTxWarp prst="textNoShape">
              <a:avLst/>
            </a:prstTxWarp>
          </a:bodyPr>
          <a:lstStyle>
            <a:defPPr>
              <a:defRPr lang="zh-CN"/>
            </a:defPPr>
            <a:lvl1pPr algn="r">
              <a:defRPr sz="1800" b="1">
                <a:solidFill>
                  <a:srgbClr val="FFFFFF"/>
                </a:solidFill>
                <a:latin typeface="+mj-lt"/>
                <a:cs typeface="Arial" panose="020B0604020202020204" pitchFamily="34" charset="0"/>
              </a:defRPr>
            </a:lvl1pPr>
          </a:lstStyle>
          <a:p>
            <a:pPr lvl="0" algn="ctr"/>
            <a:r>
              <a:rPr lang="en-US" altLang="zh-CN" dirty="0">
                <a:solidFill>
                  <a:schemeClr val="bg1">
                    <a:lumMod val="75000"/>
                  </a:schemeClr>
                </a:solidFill>
              </a:rPr>
              <a:t>VR @ Beihang University</a:t>
            </a:r>
            <a:endParaRPr lang="zh-CN" altLang="en-US" dirty="0">
              <a:solidFill>
                <a:schemeClr val="bg1">
                  <a:lumMod val="75000"/>
                </a:schemeClr>
              </a:solidFill>
            </a:endParaRPr>
          </a:p>
        </p:txBody>
      </p:sp>
      <p:sp>
        <p:nvSpPr>
          <p:cNvPr id="14" name="文本框 13">
            <a:extLst>
              <a:ext uri="{FF2B5EF4-FFF2-40B4-BE49-F238E27FC236}">
                <a16:creationId xmlns:a16="http://schemas.microsoft.com/office/drawing/2014/main" xmlns="" id="{8283C3CC-733F-4493-AB72-0A74BA3B6802}"/>
              </a:ext>
            </a:extLst>
          </p:cNvPr>
          <p:cNvSpPr txBox="1"/>
          <p:nvPr userDrawn="1"/>
        </p:nvSpPr>
        <p:spPr>
          <a:xfrm>
            <a:off x="11112000" y="6498000"/>
            <a:ext cx="1080000" cy="360000"/>
          </a:xfrm>
          <a:prstGeom prst="rect">
            <a:avLst/>
          </a:prstGeom>
          <a:noFill/>
          <a:ln w="9525">
            <a:noFill/>
            <a:miter lim="800000"/>
            <a:headEnd/>
            <a:tailEnd/>
          </a:ln>
          <a:effectLst/>
        </p:spPr>
        <p:txBody>
          <a:bodyPr vert="horz" wrap="square" lIns="0" tIns="0" rIns="0" bIns="0" numCol="1" anchor="ctr" anchorCtr="1" compatLnSpc="1">
            <a:prstTxWarp prst="textNoShape">
              <a:avLst/>
            </a:prstTxWarp>
          </a:bodyPr>
          <a:lstStyle>
            <a:defPPr>
              <a:defRPr lang="zh-CN"/>
            </a:defPPr>
            <a:lvl1pPr algn="r">
              <a:defRPr sz="1800" b="1">
                <a:solidFill>
                  <a:srgbClr val="FFFFFF"/>
                </a:solidFill>
                <a:latin typeface="+mj-lt"/>
                <a:cs typeface="Arial" panose="020B0604020202020204" pitchFamily="34" charset="0"/>
              </a:defRPr>
            </a:lvl1pPr>
          </a:lstStyle>
          <a:p>
            <a:pPr lvl="0" algn="ctr"/>
            <a:fld id="{8A9D73F1-3C70-45B5-B77E-B1C42BE6CC40}" type="slidenum">
              <a:rPr lang="en-US" altLang="zh-CN" smtClean="0">
                <a:solidFill>
                  <a:schemeClr val="bg1">
                    <a:lumMod val="75000"/>
                  </a:schemeClr>
                </a:solidFill>
              </a:rPr>
              <a:t>‹#›</a:t>
            </a:fld>
            <a:endParaRPr lang="zh-CN" altLang="en-US" dirty="0">
              <a:solidFill>
                <a:schemeClr val="bg1">
                  <a:lumMod val="75000"/>
                </a:schemeClr>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Lst>
  <p:hf hdr="0" ftr="0" dt="0"/>
  <p:txStyles>
    <p:titleStyle>
      <a:lvl1pPr algn="l" rtl="0" eaLnBrk="0" fontAlgn="base" hangingPunct="0">
        <a:spcBef>
          <a:spcPct val="0"/>
        </a:spcBef>
        <a:spcAft>
          <a:spcPct val="0"/>
        </a:spcAft>
        <a:defRPr sz="4000" b="1">
          <a:solidFill>
            <a:srgbClr val="FFCC00"/>
          </a:solidFill>
          <a:effectLst>
            <a:outerShdw blurRad="38100" dist="38100" dir="2700000" algn="tl">
              <a:srgbClr val="000000">
                <a:alpha val="43137"/>
              </a:srgbClr>
            </a:outerShdw>
          </a:effectLst>
          <a:latin typeface="+mj-lt"/>
          <a:ea typeface="+mj-ea"/>
          <a:cs typeface="Arial" panose="020B0604020202020204" pitchFamily="34" charset="0"/>
        </a:defRPr>
      </a:lvl1pPr>
      <a:lvl2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itchFamily="18" charset="0"/>
          <a:ea typeface="黑体" pitchFamily="2" charset="-122"/>
        </a:defRPr>
      </a:lvl2pPr>
      <a:lvl3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itchFamily="18" charset="0"/>
          <a:ea typeface="黑体" pitchFamily="2" charset="-122"/>
        </a:defRPr>
      </a:lvl3pPr>
      <a:lvl4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itchFamily="18" charset="0"/>
          <a:ea typeface="黑体" pitchFamily="2" charset="-122"/>
        </a:defRPr>
      </a:lvl4pPr>
      <a:lvl5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itchFamily="18" charset="0"/>
          <a:ea typeface="黑体" pitchFamily="2" charset="-122"/>
        </a:defRPr>
      </a:lvl5pPr>
      <a:lvl6pPr marL="342900" algn="l" rtl="0" fontAlgn="base">
        <a:spcBef>
          <a:spcPct val="0"/>
        </a:spcBef>
        <a:spcAft>
          <a:spcPct val="0"/>
        </a:spcAft>
        <a:defRPr sz="3000" b="1">
          <a:solidFill>
            <a:srgbClr val="FFFF00"/>
          </a:solidFill>
          <a:effectLst>
            <a:outerShdw blurRad="38100" dist="38100" dir="2700000" algn="tl">
              <a:srgbClr val="C0C0C0"/>
            </a:outerShdw>
          </a:effectLst>
          <a:latin typeface="Arial" charset="0"/>
          <a:ea typeface="黑体" pitchFamily="2" charset="-122"/>
        </a:defRPr>
      </a:lvl6pPr>
      <a:lvl7pPr marL="685800" algn="l" rtl="0" fontAlgn="base">
        <a:spcBef>
          <a:spcPct val="0"/>
        </a:spcBef>
        <a:spcAft>
          <a:spcPct val="0"/>
        </a:spcAft>
        <a:defRPr sz="3000" b="1">
          <a:solidFill>
            <a:srgbClr val="FFFF00"/>
          </a:solidFill>
          <a:effectLst>
            <a:outerShdw blurRad="38100" dist="38100" dir="2700000" algn="tl">
              <a:srgbClr val="C0C0C0"/>
            </a:outerShdw>
          </a:effectLst>
          <a:latin typeface="Arial" charset="0"/>
          <a:ea typeface="黑体" pitchFamily="2" charset="-122"/>
        </a:defRPr>
      </a:lvl7pPr>
      <a:lvl8pPr marL="1028700" algn="l" rtl="0" fontAlgn="base">
        <a:spcBef>
          <a:spcPct val="0"/>
        </a:spcBef>
        <a:spcAft>
          <a:spcPct val="0"/>
        </a:spcAft>
        <a:defRPr sz="3000" b="1">
          <a:solidFill>
            <a:srgbClr val="FFFF00"/>
          </a:solidFill>
          <a:effectLst>
            <a:outerShdw blurRad="38100" dist="38100" dir="2700000" algn="tl">
              <a:srgbClr val="C0C0C0"/>
            </a:outerShdw>
          </a:effectLst>
          <a:latin typeface="Arial" charset="0"/>
          <a:ea typeface="黑体" pitchFamily="2" charset="-122"/>
        </a:defRPr>
      </a:lvl8pPr>
      <a:lvl9pPr marL="1371600" algn="l" rtl="0" fontAlgn="base">
        <a:spcBef>
          <a:spcPct val="0"/>
        </a:spcBef>
        <a:spcAft>
          <a:spcPct val="0"/>
        </a:spcAft>
        <a:defRPr sz="3000" b="1">
          <a:solidFill>
            <a:srgbClr val="FFFF00"/>
          </a:solidFill>
          <a:effectLst>
            <a:outerShdw blurRad="38100" dist="38100" dir="2700000" algn="tl">
              <a:srgbClr val="C0C0C0"/>
            </a:outerShdw>
          </a:effectLst>
          <a:latin typeface="Arial" charset="0"/>
          <a:ea typeface="黑体" pitchFamily="2" charset="-122"/>
        </a:defRPr>
      </a:lvl9pPr>
    </p:titleStyle>
    <p:bodyStyle>
      <a:lvl1pPr marL="257175" indent="-257175" algn="l" rtl="0" eaLnBrk="0" fontAlgn="base" hangingPunct="0">
        <a:spcBef>
          <a:spcPct val="20000"/>
        </a:spcBef>
        <a:spcAft>
          <a:spcPct val="0"/>
        </a:spcAft>
        <a:buFont typeface="Arial" panose="020B0604020202020204" pitchFamily="34" charset="0"/>
        <a:buBlip>
          <a:blip r:embed="rId4"/>
        </a:buBlip>
        <a:defRPr sz="1800" b="1">
          <a:solidFill>
            <a:schemeClr val="tx1"/>
          </a:solidFill>
          <a:latin typeface="+mn-lt"/>
          <a:ea typeface="+mn-ea"/>
          <a:cs typeface="+mn-cs"/>
        </a:defRPr>
      </a:lvl1pPr>
      <a:lvl2pPr marL="557213" indent="-214313" algn="l" rtl="0" eaLnBrk="0" fontAlgn="base" hangingPunct="0">
        <a:spcBef>
          <a:spcPct val="20000"/>
        </a:spcBef>
        <a:spcAft>
          <a:spcPct val="0"/>
        </a:spcAft>
        <a:buChar char="–"/>
        <a:defRPr sz="1800" b="1">
          <a:solidFill>
            <a:schemeClr val="bg2"/>
          </a:solidFill>
          <a:latin typeface="+mn-lt"/>
          <a:ea typeface="+mj-ea"/>
        </a:defRPr>
      </a:lvl2pPr>
      <a:lvl3pPr marL="857250" indent="-171450" algn="l" rtl="0" eaLnBrk="0" fontAlgn="base" hangingPunct="0">
        <a:spcBef>
          <a:spcPct val="20000"/>
        </a:spcBef>
        <a:spcAft>
          <a:spcPct val="0"/>
        </a:spcAft>
        <a:buChar char="•"/>
        <a:defRPr sz="1800">
          <a:solidFill>
            <a:schemeClr val="tx1"/>
          </a:solidFill>
          <a:latin typeface="+mn-lt"/>
          <a:ea typeface="宋体" pitchFamily="2" charset="-122"/>
        </a:defRPr>
      </a:lvl3pPr>
      <a:lvl4pPr marL="1200150" indent="-171450" algn="l" rtl="0" eaLnBrk="0" fontAlgn="base" hangingPunct="0">
        <a:spcBef>
          <a:spcPct val="20000"/>
        </a:spcBef>
        <a:spcAft>
          <a:spcPct val="0"/>
        </a:spcAft>
        <a:buChar char="–"/>
        <a:defRPr sz="1500">
          <a:solidFill>
            <a:schemeClr val="tx1"/>
          </a:solidFill>
          <a:latin typeface="+mn-lt"/>
          <a:ea typeface="宋体" pitchFamily="2" charset="-122"/>
        </a:defRPr>
      </a:lvl4pPr>
      <a:lvl5pPr marL="1543050" indent="-171450" algn="l" rtl="0" eaLnBrk="0" fontAlgn="base" hangingPunct="0">
        <a:spcBef>
          <a:spcPct val="20000"/>
        </a:spcBef>
        <a:spcAft>
          <a:spcPct val="0"/>
        </a:spcAft>
        <a:buChar char="»"/>
        <a:defRPr sz="1500">
          <a:solidFill>
            <a:schemeClr val="tx1"/>
          </a:solidFill>
          <a:latin typeface="+mn-lt"/>
          <a:ea typeface="宋体" pitchFamily="2" charset="-122"/>
        </a:defRPr>
      </a:lvl5pPr>
      <a:lvl6pPr marL="1885950" indent="-171450" algn="l" rtl="0" fontAlgn="base">
        <a:spcBef>
          <a:spcPct val="20000"/>
        </a:spcBef>
        <a:spcAft>
          <a:spcPct val="0"/>
        </a:spcAft>
        <a:buChar char="»"/>
        <a:defRPr sz="1500">
          <a:solidFill>
            <a:schemeClr val="tx1"/>
          </a:solidFill>
          <a:latin typeface="+mn-lt"/>
          <a:ea typeface="宋体" pitchFamily="2" charset="-122"/>
        </a:defRPr>
      </a:lvl6pPr>
      <a:lvl7pPr marL="2228850" indent="-171450" algn="l" rtl="0" fontAlgn="base">
        <a:spcBef>
          <a:spcPct val="20000"/>
        </a:spcBef>
        <a:spcAft>
          <a:spcPct val="0"/>
        </a:spcAft>
        <a:buChar char="»"/>
        <a:defRPr sz="1500">
          <a:solidFill>
            <a:schemeClr val="tx1"/>
          </a:solidFill>
          <a:latin typeface="+mn-lt"/>
          <a:ea typeface="宋体" pitchFamily="2" charset="-122"/>
        </a:defRPr>
      </a:lvl7pPr>
      <a:lvl8pPr marL="2571750" indent="-171450" algn="l" rtl="0" fontAlgn="base">
        <a:spcBef>
          <a:spcPct val="20000"/>
        </a:spcBef>
        <a:spcAft>
          <a:spcPct val="0"/>
        </a:spcAft>
        <a:buChar char="»"/>
        <a:defRPr sz="1500">
          <a:solidFill>
            <a:schemeClr val="tx1"/>
          </a:solidFill>
          <a:latin typeface="+mn-lt"/>
          <a:ea typeface="宋体" pitchFamily="2" charset="-122"/>
        </a:defRPr>
      </a:lvl8pPr>
      <a:lvl9pPr marL="2914650" indent="-171450" algn="l" rtl="0" fontAlgn="base">
        <a:spcBef>
          <a:spcPct val="20000"/>
        </a:spcBef>
        <a:spcAft>
          <a:spcPct val="0"/>
        </a:spcAft>
        <a:buChar char="»"/>
        <a:defRPr sz="1500">
          <a:solidFill>
            <a:schemeClr val="tx1"/>
          </a:solidFill>
          <a:latin typeface="+mn-lt"/>
          <a:ea typeface="宋体" pitchFamily="2" charset="-122"/>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cnblogs.com/yaoling1997/p/10565153.html" TargetMode="External"/><Relationship Id="rId2" Type="http://schemas.openxmlformats.org/officeDocument/2006/relationships/hyperlink" Target="https://www.cnblogs.com/yaoling1997/p/10553298.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Research Progress</a:t>
            </a:r>
            <a:endParaRPr lang="zh-CN" altLang="en-US" dirty="0"/>
          </a:p>
        </p:txBody>
      </p:sp>
      <p:sp>
        <p:nvSpPr>
          <p:cNvPr id="3" name="文本占位符 2"/>
          <p:cNvSpPr>
            <a:spLocks noGrp="1"/>
          </p:cNvSpPr>
          <p:nvPr>
            <p:ph type="body" sz="quarter" idx="11"/>
          </p:nvPr>
        </p:nvSpPr>
        <p:spPr/>
        <p:txBody>
          <a:bodyPr/>
          <a:lstStyle/>
          <a:p>
            <a:r>
              <a:rPr lang="zh-CN" altLang="en-US" dirty="0" smtClean="0"/>
              <a:t>李奕君</a:t>
            </a:r>
            <a:r>
              <a:rPr lang="en-US" altLang="zh-CN" dirty="0" smtClean="0"/>
              <a:t>@ </a:t>
            </a:r>
            <a:r>
              <a:rPr lang="en-US" altLang="zh-CN" dirty="0" smtClean="0"/>
              <a:t>2019-03-22</a:t>
            </a:r>
            <a:endParaRPr lang="zh-CN" altLang="en-US" dirty="0"/>
          </a:p>
        </p:txBody>
      </p:sp>
      <p:sp>
        <p:nvSpPr>
          <p:cNvPr id="4" name="文本占位符 3"/>
          <p:cNvSpPr>
            <a:spLocks noGrp="1"/>
          </p:cNvSpPr>
          <p:nvPr>
            <p:ph type="body" sz="quarter" idx="12"/>
          </p:nvPr>
        </p:nvSpPr>
        <p:spPr/>
        <p:txBody>
          <a:bodyPr/>
          <a:lstStyle/>
          <a:p>
            <a:r>
              <a:rPr lang="en-US" altLang="zh-CN" dirty="0"/>
              <a:t>Weekly Progress and Reports</a:t>
            </a:r>
          </a:p>
        </p:txBody>
      </p:sp>
    </p:spTree>
    <p:extLst>
      <p:ext uri="{BB962C8B-B14F-4D97-AF65-F5344CB8AC3E}">
        <p14:creationId xmlns:p14="http://schemas.microsoft.com/office/powerpoint/2010/main" val="119011321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a:t>Parallax360: Stereoscopic 360 Scene Representation for Head-Motion </a:t>
            </a:r>
            <a:r>
              <a:rPr lang="en-US" altLang="zh-CN" sz="2000" dirty="0" smtClean="0"/>
              <a:t>Parallax(IEEEVR2018)</a:t>
            </a:r>
            <a:endParaRPr lang="en-US" altLang="zh-CN" sz="2000" dirty="0"/>
          </a:p>
          <a:p>
            <a:pPr lvl="1"/>
            <a:r>
              <a:rPr lang="zh-CN" altLang="en-US" dirty="0"/>
              <a:t>用带有相机的机械臂捕捉真实</a:t>
            </a:r>
            <a:r>
              <a:rPr lang="zh-CN" altLang="en-US" dirty="0" smtClean="0"/>
              <a:t>场景，生成带视差的实时带</a:t>
            </a:r>
            <a:r>
              <a:rPr lang="en-US" altLang="zh-CN" dirty="0" smtClean="0"/>
              <a:t>6</a:t>
            </a:r>
            <a:r>
              <a:rPr lang="zh-CN" altLang="en-US" dirty="0" smtClean="0"/>
              <a:t>自由度的</a:t>
            </a:r>
            <a:r>
              <a:rPr lang="en-US" altLang="zh-CN" dirty="0" smtClean="0"/>
              <a:t>360°</a:t>
            </a:r>
            <a:r>
              <a:rPr lang="zh-CN" altLang="en-US" dirty="0" smtClean="0"/>
              <a:t>全景视频。</a:t>
            </a:r>
            <a:endParaRPr lang="zh-CN" altLang="en-US" dirty="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7567" y="2420888"/>
            <a:ext cx="7769197" cy="4437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9633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a:t>Generating VR Live Videos with Tripod Panoramic Rig(IEEEVR2018</a:t>
            </a:r>
            <a:r>
              <a:rPr lang="en-US" altLang="zh-CN" sz="2000" dirty="0" smtClean="0"/>
              <a:t>)</a:t>
            </a:r>
            <a:endParaRPr lang="en-US" altLang="zh-CN" sz="2000" dirty="0"/>
          </a:p>
          <a:p>
            <a:pPr lvl="1"/>
            <a:r>
              <a:rPr lang="zh-CN" altLang="en-US" dirty="0" smtClean="0"/>
              <a:t>用三角支架上的三个相机记录</a:t>
            </a:r>
            <a:r>
              <a:rPr lang="zh-CN" altLang="en-US" dirty="0"/>
              <a:t>场景和实时广播</a:t>
            </a:r>
            <a:r>
              <a:rPr lang="en-US" altLang="zh-CN" dirty="0"/>
              <a:t>360°</a:t>
            </a:r>
            <a:r>
              <a:rPr lang="zh-CN" altLang="en-US" dirty="0"/>
              <a:t>立体全景视频</a:t>
            </a:r>
            <a:r>
              <a:rPr lang="en-US" altLang="zh-CN" dirty="0"/>
              <a:t>(&gt;</a:t>
            </a:r>
            <a:r>
              <a:rPr lang="en-US" altLang="zh-CN" dirty="0" smtClean="0"/>
              <a:t>30fps)</a:t>
            </a:r>
            <a:r>
              <a:rPr lang="zh-CN" altLang="en-US" dirty="0" smtClean="0"/>
              <a:t>的系统。</a:t>
            </a:r>
            <a:endParaRPr lang="zh-CN" altLang="en-US" dirty="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pic>
        <p:nvPicPr>
          <p:cNvPr id="9218" name="Picture 2" descr="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780928"/>
            <a:ext cx="5896943" cy="4074773"/>
          </a:xfrm>
          <a:prstGeom prst="rect">
            <a:avLst/>
          </a:prstGeom>
          <a:noFill/>
          <a:extLst>
            <a:ext uri="{909E8E84-426E-40DD-AFC4-6F175D3DCCD1}">
              <a14:hiddenFill xmlns:a14="http://schemas.microsoft.com/office/drawing/2010/main">
                <a:solidFill>
                  <a:srgbClr val="FFFFFF"/>
                </a:solidFill>
              </a14:hiddenFill>
            </a:ext>
          </a:extLst>
        </p:spPr>
      </p:pic>
      <p:pic>
        <p:nvPicPr>
          <p:cNvPr id="921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91787" y="3429000"/>
            <a:ext cx="6300213" cy="3426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27197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a:t>Gaze-aware streaming solutions for the next generation of mobile VR experiences(IEEEVR2018</a:t>
            </a:r>
            <a:r>
              <a:rPr lang="en-US" altLang="zh-CN" sz="2000" dirty="0" smtClean="0"/>
              <a:t>)</a:t>
            </a:r>
            <a:endParaRPr lang="en-US" altLang="zh-CN" sz="2000" dirty="0"/>
          </a:p>
          <a:p>
            <a:pPr lvl="1"/>
            <a:r>
              <a:rPr lang="zh-CN" altLang="en-US" dirty="0"/>
              <a:t>利用镶嵌在下一代</a:t>
            </a:r>
            <a:r>
              <a:rPr lang="en-US" altLang="zh-CN" dirty="0"/>
              <a:t>VR</a:t>
            </a:r>
            <a:r>
              <a:rPr lang="zh-CN" altLang="en-US" dirty="0"/>
              <a:t>头显中的相连的眼睛追踪器的信息</a:t>
            </a:r>
          </a:p>
          <a:p>
            <a:pPr lvl="1"/>
            <a:r>
              <a:rPr lang="zh-CN" altLang="en-US" dirty="0"/>
              <a:t>提升用户观看地方的视频质量，降低其他地方的视频质量</a:t>
            </a:r>
          </a:p>
          <a:p>
            <a:pPr lvl="1"/>
            <a:r>
              <a:rPr lang="zh-CN" altLang="en-US" dirty="0"/>
              <a:t>减少</a:t>
            </a:r>
            <a:r>
              <a:rPr lang="en-US" altLang="zh-CN" dirty="0"/>
              <a:t>VR</a:t>
            </a:r>
            <a:r>
              <a:rPr lang="zh-CN" altLang="en-US" dirty="0"/>
              <a:t>视频体验总的</a:t>
            </a:r>
            <a:r>
              <a:rPr lang="zh-CN" altLang="en-US" dirty="0" smtClean="0"/>
              <a:t>带宽</a:t>
            </a:r>
            <a:r>
              <a:rPr lang="en-US" altLang="zh-CN" dirty="0" smtClean="0"/>
              <a:t>(</a:t>
            </a:r>
            <a:r>
              <a:rPr lang="zh-CN" altLang="en-US" dirty="0"/>
              <a:t>将近</a:t>
            </a:r>
            <a:r>
              <a:rPr lang="en-US" altLang="zh-CN" dirty="0"/>
              <a:t>83%)</a:t>
            </a:r>
            <a:endParaRPr lang="zh-CN" altLang="en-US" dirty="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sp>
        <p:nvSpPr>
          <p:cNvPr id="4" name="AutoShape 4" descr="10.pn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4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3632" y="2903204"/>
            <a:ext cx="5616624" cy="3533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68452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a:t>MR360: Mixed Reality Rendering for a 360° Panoramic Videos(IEEEVR2017</a:t>
            </a:r>
            <a:r>
              <a:rPr lang="en-US" altLang="zh-CN" sz="2000" dirty="0" smtClean="0"/>
              <a:t>)</a:t>
            </a:r>
            <a:endParaRPr lang="en-US" altLang="zh-CN" sz="2000" dirty="0"/>
          </a:p>
          <a:p>
            <a:pPr lvl="1"/>
            <a:r>
              <a:rPr lang="zh-CN" altLang="en-US" dirty="0"/>
              <a:t>使用输入的全景视频作为光源照亮虚拟物体</a:t>
            </a:r>
          </a:p>
          <a:p>
            <a:pPr lvl="1"/>
            <a:r>
              <a:rPr lang="zh-CN" altLang="en-US" dirty="0"/>
              <a:t>探测全景视频中的光源并用来产生可感知的阴影</a:t>
            </a:r>
          </a:p>
          <a:p>
            <a:pPr lvl="1"/>
            <a:r>
              <a:rPr lang="zh-CN" altLang="en-US" dirty="0"/>
              <a:t>利用实时</a:t>
            </a:r>
            <a:r>
              <a:rPr lang="en-US" altLang="zh-CN" dirty="0"/>
              <a:t>360</a:t>
            </a:r>
            <a:r>
              <a:rPr lang="zh-CN" altLang="en-US" dirty="0"/>
              <a:t>视频流为头显提供高质量的渲染效果的可交互的</a:t>
            </a:r>
            <a:r>
              <a:rPr lang="en-US" altLang="zh-CN" dirty="0"/>
              <a:t>MR</a:t>
            </a:r>
            <a:r>
              <a:rPr lang="zh-CN" altLang="en-US" dirty="0"/>
              <a:t>场景</a:t>
            </a:r>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sp>
        <p:nvSpPr>
          <p:cNvPr id="4" name="AutoShape 4" descr="10.pn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3450" y="2996952"/>
            <a:ext cx="10325100" cy="3467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262009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a:t>6-DOF VR Videos with a Single 360-Camer(IEEEVR2017</a:t>
            </a:r>
            <a:r>
              <a:rPr lang="en-US" altLang="zh-CN" sz="2000" dirty="0" smtClean="0"/>
              <a:t>)</a:t>
            </a:r>
            <a:endParaRPr lang="en-US" altLang="zh-CN" sz="2000" dirty="0"/>
          </a:p>
          <a:p>
            <a:pPr lvl="1"/>
            <a:r>
              <a:rPr lang="zh-CN" altLang="en-US" dirty="0"/>
              <a:t>使输入的单目</a:t>
            </a:r>
            <a:r>
              <a:rPr lang="en-US" altLang="zh-CN" dirty="0"/>
              <a:t>360</a:t>
            </a:r>
            <a:r>
              <a:rPr lang="zh-CN" altLang="en-US" dirty="0"/>
              <a:t>视频文件可以在头显中以</a:t>
            </a:r>
            <a:r>
              <a:rPr lang="en-US" altLang="zh-CN" dirty="0"/>
              <a:t>6</a:t>
            </a:r>
            <a:r>
              <a:rPr lang="zh-CN" altLang="en-US" dirty="0"/>
              <a:t>个自由度的立体形式进行展示</a:t>
            </a:r>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sp>
        <p:nvSpPr>
          <p:cNvPr id="4" name="AutoShape 4" descr="10.pn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3672" y="2299771"/>
            <a:ext cx="5056634" cy="4575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8349232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nn-NO" altLang="zh-CN" sz="2000" dirty="0"/>
              <a:t>Scene-Aware Audio for 360° Videos</a:t>
            </a:r>
            <a:r>
              <a:rPr lang="en-US" altLang="zh-CN" sz="2000" dirty="0" smtClean="0"/>
              <a:t>(SIGGRAPH2018</a:t>
            </a:r>
            <a:r>
              <a:rPr lang="en-US" altLang="zh-CN" sz="2000" dirty="0"/>
              <a:t>)</a:t>
            </a:r>
            <a:endParaRPr lang="en-US" altLang="zh-CN" sz="2000" dirty="0"/>
          </a:p>
          <a:p>
            <a:pPr lvl="1"/>
            <a:r>
              <a:rPr lang="zh-CN" altLang="en-US" dirty="0"/>
              <a:t>一种为典型室内场景的</a:t>
            </a:r>
            <a:r>
              <a:rPr lang="en-US" altLang="zh-CN" dirty="0"/>
              <a:t>360°</a:t>
            </a:r>
            <a:r>
              <a:rPr lang="zh-CN" altLang="en-US" dirty="0"/>
              <a:t>视频添加场景感知的空间音效的方法</a:t>
            </a:r>
            <a:r>
              <a:rPr lang="en-US" altLang="zh-CN" dirty="0"/>
              <a:t>(</a:t>
            </a:r>
            <a:r>
              <a:rPr lang="zh-CN" altLang="en-US" dirty="0"/>
              <a:t>只是用传统的单频道麦克风和扬声器就能实现</a:t>
            </a:r>
            <a:r>
              <a:rPr lang="en-US" altLang="zh-CN" dirty="0"/>
              <a:t>)</a:t>
            </a:r>
            <a:endParaRPr lang="zh-CN" altLang="en-US" dirty="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sp>
        <p:nvSpPr>
          <p:cNvPr id="4" name="AutoShape 4" descr="10.pn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3314" name="Picture 2" descr="1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3792" y="2321006"/>
            <a:ext cx="4160912" cy="4536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2783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a:t>Low-cost 360 stereo photography and video </a:t>
            </a:r>
            <a:r>
              <a:rPr lang="en-US" altLang="zh-CN" sz="2000" dirty="0" smtClean="0"/>
              <a:t>capture(SIGGRAPH2017)</a:t>
            </a:r>
            <a:endParaRPr lang="en-US" altLang="zh-CN" sz="2000" dirty="0"/>
          </a:p>
          <a:p>
            <a:pPr lvl="1"/>
            <a:r>
              <a:rPr lang="zh-CN" altLang="en-US" dirty="0"/>
              <a:t>使用两个</a:t>
            </a:r>
            <a:r>
              <a:rPr lang="en-US" altLang="zh-CN" dirty="0"/>
              <a:t>360°</a:t>
            </a:r>
            <a:r>
              <a:rPr lang="zh-CN" altLang="en-US" dirty="0"/>
              <a:t>球状相机合成全方位立体全景图</a:t>
            </a:r>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sp>
        <p:nvSpPr>
          <p:cNvPr id="4" name="AutoShape 4" descr="10.pn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43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408" y="1772816"/>
            <a:ext cx="9496425" cy="2257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030646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a:t>Rich360: Optimized Spherical Representation from Structured Panoramic Camera </a:t>
            </a:r>
            <a:r>
              <a:rPr lang="en-US" altLang="zh-CN" sz="2000" dirty="0" smtClean="0"/>
              <a:t>Arrays(SIGGRAPH2016)</a:t>
            </a:r>
            <a:endParaRPr lang="en-US" altLang="zh-CN" sz="2000" dirty="0"/>
          </a:p>
          <a:p>
            <a:pPr lvl="1"/>
            <a:r>
              <a:rPr lang="zh-CN" altLang="en-US" dirty="0" smtClean="0"/>
              <a:t>提升</a:t>
            </a:r>
            <a:r>
              <a:rPr lang="en-US" altLang="zh-CN" dirty="0" smtClean="0"/>
              <a:t>360</a:t>
            </a:r>
            <a:r>
              <a:rPr lang="en-US" altLang="zh-CN" dirty="0"/>
              <a:t>°</a:t>
            </a:r>
            <a:r>
              <a:rPr lang="zh-CN" altLang="en-US" dirty="0"/>
              <a:t>视频的</a:t>
            </a:r>
            <a:r>
              <a:rPr lang="zh-CN" altLang="en-US" dirty="0" smtClean="0"/>
              <a:t>丰富度的系统</a:t>
            </a:r>
            <a:endParaRPr lang="zh-CN" altLang="en-US" dirty="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sp>
        <p:nvSpPr>
          <p:cNvPr id="4" name="AutoShape 4" descr="10.pn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408" y="2636912"/>
            <a:ext cx="10839442" cy="3902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833935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a:t>360◦ Video </a:t>
            </a:r>
            <a:r>
              <a:rPr lang="en-US" altLang="zh-CN" sz="2000" dirty="0" smtClean="0"/>
              <a:t>Stabilization(SIGGRAPH </a:t>
            </a:r>
            <a:r>
              <a:rPr lang="en-US" altLang="zh-CN" sz="2000" dirty="0"/>
              <a:t>Asia </a:t>
            </a:r>
            <a:r>
              <a:rPr lang="en-US" altLang="zh-CN" sz="2000" dirty="0" smtClean="0"/>
              <a:t>2016)</a:t>
            </a:r>
            <a:endParaRPr lang="en-US" altLang="zh-CN" sz="2000" dirty="0"/>
          </a:p>
          <a:p>
            <a:pPr lvl="1"/>
            <a:r>
              <a:rPr lang="zh-CN" altLang="en-US" dirty="0"/>
              <a:t>一种使用可变形旋转运动模型的稳定</a:t>
            </a:r>
            <a:r>
              <a:rPr lang="en-US" altLang="zh-CN" dirty="0"/>
              <a:t>360°</a:t>
            </a:r>
            <a:r>
              <a:rPr lang="zh-CN" altLang="en-US" dirty="0"/>
              <a:t>视频的混合</a:t>
            </a:r>
            <a:r>
              <a:rPr lang="en-US" altLang="zh-CN" dirty="0"/>
              <a:t>2d-3d</a:t>
            </a:r>
            <a:r>
              <a:rPr lang="zh-CN" altLang="en-US" dirty="0"/>
              <a:t>的算法</a:t>
            </a:r>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sp>
        <p:nvSpPr>
          <p:cNvPr id="4" name="AutoShape 4" descr="10.pn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5518" y="3140968"/>
            <a:ext cx="10201275" cy="3324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566770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smtClean="0"/>
              <a:t>A </a:t>
            </a:r>
            <a:r>
              <a:rPr lang="en-US" altLang="zh-CN" sz="2000" dirty="0"/>
              <a:t>User Study on MR Remote Collaboration Using Live 360 </a:t>
            </a:r>
            <a:r>
              <a:rPr lang="en-US" altLang="zh-CN" sz="2000" dirty="0" smtClean="0"/>
              <a:t>Video(ISMAR2018)</a:t>
            </a:r>
            <a:endParaRPr lang="en-US" altLang="zh-CN" sz="2000" dirty="0"/>
          </a:p>
          <a:p>
            <a:pPr lvl="1"/>
            <a:r>
              <a:rPr lang="zh-CN" altLang="en-US" dirty="0"/>
              <a:t>一</a:t>
            </a:r>
            <a:r>
              <a:rPr lang="zh-CN" altLang="en-US" dirty="0" smtClean="0"/>
              <a:t>个叫作</a:t>
            </a:r>
            <a:r>
              <a:rPr lang="en-US" altLang="zh-CN" dirty="0" err="1" smtClean="0"/>
              <a:t>SharedSphere</a:t>
            </a:r>
            <a:r>
              <a:rPr lang="zh-CN" altLang="en-US" dirty="0"/>
              <a:t>的可穿戴混合现实远程合作系统，能够通过</a:t>
            </a:r>
            <a:r>
              <a:rPr lang="en-US" altLang="zh-CN" dirty="0"/>
              <a:t>MR</a:t>
            </a:r>
            <a:r>
              <a:rPr lang="zh-CN" altLang="en-US" dirty="0"/>
              <a:t>可视化无语言交流线索，从而丰富实时捕捉的全景协作</a:t>
            </a:r>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sp>
        <p:nvSpPr>
          <p:cNvPr id="4" name="AutoShape 4" descr="10.pn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29000"/>
            <a:ext cx="5095875" cy="302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54673" y="2628900"/>
            <a:ext cx="5114925" cy="3829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706297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a:t>Outline</a:t>
            </a:r>
            <a:endParaRPr lang="zh-CN" altLang="en-US" dirty="0"/>
          </a:p>
        </p:txBody>
      </p:sp>
      <p:sp>
        <p:nvSpPr>
          <p:cNvPr id="7" name="文本框 6"/>
          <p:cNvSpPr txBox="1"/>
          <p:nvPr/>
        </p:nvSpPr>
        <p:spPr>
          <a:xfrm>
            <a:off x="2567607" y="932522"/>
            <a:ext cx="8496945" cy="4829207"/>
          </a:xfrm>
          <a:prstGeom prst="rect">
            <a:avLst/>
          </a:prstGeom>
          <a:noFill/>
        </p:spPr>
        <p:txBody>
          <a:bodyPr wrap="square" rtlCol="0">
            <a:spAutoFit/>
          </a:bodyPr>
          <a:lstStyle/>
          <a:p>
            <a:pPr>
              <a:lnSpc>
                <a:spcPct val="200000"/>
              </a:lnSpc>
            </a:pPr>
            <a:r>
              <a:rPr lang="en-US" altLang="zh-CN" sz="4000" b="1" dirty="0">
                <a:latin typeface="+mn-lt"/>
                <a:ea typeface="+mj-ea"/>
              </a:rPr>
              <a:t>1. Main Tasks</a:t>
            </a:r>
          </a:p>
          <a:p>
            <a:pPr>
              <a:lnSpc>
                <a:spcPct val="200000"/>
              </a:lnSpc>
            </a:pPr>
            <a:r>
              <a:rPr lang="en-US" altLang="zh-CN" sz="4000" b="1" dirty="0">
                <a:latin typeface="+mn-lt"/>
                <a:ea typeface="+mj-ea"/>
              </a:rPr>
              <a:t>2. Weekly Progress</a:t>
            </a:r>
          </a:p>
          <a:p>
            <a:pPr>
              <a:lnSpc>
                <a:spcPct val="200000"/>
              </a:lnSpc>
            </a:pPr>
            <a:r>
              <a:rPr lang="en-US" altLang="zh-CN" sz="4000" b="1" dirty="0">
                <a:latin typeface="+mn-lt"/>
                <a:ea typeface="+mj-ea"/>
              </a:rPr>
              <a:t>3. Main Problems and Solutions</a:t>
            </a:r>
          </a:p>
          <a:p>
            <a:pPr>
              <a:lnSpc>
                <a:spcPct val="200000"/>
              </a:lnSpc>
            </a:pPr>
            <a:r>
              <a:rPr lang="en-US" altLang="zh-CN" sz="4000" b="1" dirty="0">
                <a:latin typeface="+mn-lt"/>
                <a:ea typeface="+mj-ea"/>
              </a:rPr>
              <a:t>4. Next Weeks</a:t>
            </a:r>
            <a:endParaRPr lang="zh-CN" altLang="en-US" sz="4000" b="1" dirty="0">
              <a:latin typeface="+mn-lt"/>
              <a:ea typeface="+mj-ea"/>
            </a:endParaRPr>
          </a:p>
        </p:txBody>
      </p:sp>
    </p:spTree>
    <p:extLst>
      <p:ext uri="{BB962C8B-B14F-4D97-AF65-F5344CB8AC3E}">
        <p14:creationId xmlns:p14="http://schemas.microsoft.com/office/powerpoint/2010/main" val="3854298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00F86EDE-8218-4F5A-9F3A-09D86B024073}"/>
              </a:ext>
            </a:extLst>
          </p:cNvPr>
          <p:cNvSpPr>
            <a:spLocks noGrp="1"/>
          </p:cNvSpPr>
          <p:nvPr>
            <p:ph idx="1"/>
          </p:nvPr>
        </p:nvSpPr>
        <p:spPr/>
        <p:txBody>
          <a:bodyPr/>
          <a:lstStyle/>
          <a:p>
            <a:r>
              <a:rPr lang="zh-CN" altLang="en-US" dirty="0" smtClean="0"/>
              <a:t>下周</a:t>
            </a:r>
            <a:r>
              <a:rPr lang="zh-CN" altLang="en-US" dirty="0"/>
              <a:t>的工作</a:t>
            </a:r>
            <a:r>
              <a:rPr lang="zh-CN" altLang="en-US" dirty="0" smtClean="0"/>
              <a:t>计划</a:t>
            </a:r>
            <a:endParaRPr lang="en-US" altLang="zh-CN" dirty="0" smtClean="0"/>
          </a:p>
          <a:p>
            <a:pPr lvl="1"/>
            <a:r>
              <a:rPr lang="en-US" altLang="zh-CN" dirty="0" smtClean="0"/>
              <a:t>1.</a:t>
            </a:r>
            <a:r>
              <a:rPr lang="zh-CN" altLang="en-US" dirty="0" smtClean="0"/>
              <a:t>继续调研关于</a:t>
            </a:r>
            <a:r>
              <a:rPr lang="en-US" altLang="zh-CN" dirty="0" smtClean="0"/>
              <a:t>360°Vedio</a:t>
            </a:r>
            <a:r>
              <a:rPr lang="zh-CN" altLang="en-US" dirty="0" smtClean="0"/>
              <a:t>的论文</a:t>
            </a:r>
            <a:endParaRPr lang="en-US" altLang="zh-CN" dirty="0" smtClean="0"/>
          </a:p>
          <a:p>
            <a:pPr lvl="1"/>
            <a:r>
              <a:rPr lang="en-US" altLang="zh-CN" dirty="0" smtClean="0"/>
              <a:t>2.</a:t>
            </a:r>
            <a:r>
              <a:rPr lang="zh-CN" altLang="en-US" dirty="0" smtClean="0"/>
              <a:t>讨论</a:t>
            </a:r>
            <a:r>
              <a:rPr lang="en-US" altLang="zh-CN" dirty="0"/>
              <a:t>360°</a:t>
            </a:r>
            <a:r>
              <a:rPr lang="zh-CN" altLang="en-US" dirty="0"/>
              <a:t>视频研究</a:t>
            </a:r>
            <a:r>
              <a:rPr lang="zh-CN" altLang="en-US" dirty="0" smtClean="0"/>
              <a:t>点</a:t>
            </a:r>
            <a:endParaRPr lang="en-US" altLang="zh-CN" dirty="0" smtClean="0"/>
          </a:p>
        </p:txBody>
      </p:sp>
      <p:sp>
        <p:nvSpPr>
          <p:cNvPr id="3" name="标题 2">
            <a:extLst>
              <a:ext uri="{FF2B5EF4-FFF2-40B4-BE49-F238E27FC236}">
                <a16:creationId xmlns:a16="http://schemas.microsoft.com/office/drawing/2014/main" xmlns="" id="{4E5B7DFB-83BD-4BD8-B44A-DF9E87BC223C}"/>
              </a:ext>
            </a:extLst>
          </p:cNvPr>
          <p:cNvSpPr>
            <a:spLocks noGrp="1"/>
          </p:cNvSpPr>
          <p:nvPr>
            <p:ph type="title"/>
          </p:nvPr>
        </p:nvSpPr>
        <p:spPr/>
        <p:txBody>
          <a:bodyPr/>
          <a:lstStyle/>
          <a:p>
            <a:r>
              <a:rPr lang="en-US" altLang="zh-CN" dirty="0"/>
              <a:t>Next Weeks</a:t>
            </a:r>
            <a:endParaRPr lang="zh-CN" altLang="en-US" dirty="0"/>
          </a:p>
        </p:txBody>
      </p:sp>
    </p:spTree>
    <p:extLst>
      <p:ext uri="{BB962C8B-B14F-4D97-AF65-F5344CB8AC3E}">
        <p14:creationId xmlns:p14="http://schemas.microsoft.com/office/powerpoint/2010/main" val="2435997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24000" y="1412776"/>
            <a:ext cx="9144000" cy="4032448"/>
          </a:xfrm>
          <a:prstGeom prst="rect">
            <a:avLst/>
          </a:prstGeom>
          <a:noFill/>
        </p:spPr>
        <p:txBody>
          <a:bodyPr lIns="0" tIns="0" rIns="0" bIns="0" anchor="ctr" anchorCtr="1">
            <a:noAutofit/>
          </a:bodyPr>
          <a:lstStyle/>
          <a:p>
            <a:pPr algn="ctr">
              <a:defRPr/>
            </a:pPr>
            <a:r>
              <a:rPr lang="en-US" altLang="zh-CN" sz="12000" b="1" dirty="0">
                <a:ln w="3175">
                  <a:solidFill>
                    <a:srgbClr val="FF0000"/>
                  </a:solidFill>
                </a:ln>
                <a:solidFill>
                  <a:srgbClr val="FF0000"/>
                </a:solidFill>
                <a:latin typeface="+mn-lt"/>
                <a:ea typeface="楷体" pitchFamily="49" charset="-122"/>
              </a:rPr>
              <a:t>TNANKS!</a:t>
            </a:r>
            <a:endParaRPr lang="zh-CN" altLang="en-US" sz="12000" b="1" dirty="0">
              <a:ln w="3175">
                <a:solidFill>
                  <a:srgbClr val="FF0000"/>
                </a:solidFill>
              </a:ln>
              <a:solidFill>
                <a:srgbClr val="FF0000"/>
              </a:solidFill>
              <a:latin typeface="+mn-lt"/>
              <a:ea typeface="楷体" pitchFamily="49" charset="-122"/>
            </a:endParaRPr>
          </a:p>
        </p:txBody>
      </p:sp>
    </p:spTree>
    <p:custDataLst>
      <p:tags r:id="rId1"/>
    </p:custDataLst>
    <p:extLst>
      <p:ext uri="{BB962C8B-B14F-4D97-AF65-F5344CB8AC3E}">
        <p14:creationId xmlns:p14="http://schemas.microsoft.com/office/powerpoint/2010/main" val="1665929261"/>
      </p:ext>
    </p:extLst>
  </p:cSld>
  <p:clrMapOvr>
    <a:masterClrMapping/>
  </p:clrMapOvr>
  <p:transition spd="slow">
    <p:split orient="vert"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264C30BB-031F-4433-832B-306BB7EB0775}"/>
              </a:ext>
            </a:extLst>
          </p:cNvPr>
          <p:cNvSpPr>
            <a:spLocks noGrp="1"/>
          </p:cNvSpPr>
          <p:nvPr>
            <p:ph idx="1"/>
          </p:nvPr>
        </p:nvSpPr>
        <p:spPr/>
        <p:txBody>
          <a:bodyPr/>
          <a:lstStyle/>
          <a:p>
            <a:r>
              <a:rPr lang="zh-CN" altLang="en-US" dirty="0"/>
              <a:t>负责，三维场景人体与对象交互</a:t>
            </a:r>
            <a:r>
              <a:rPr lang="zh-CN" altLang="en-US" dirty="0" smtClean="0"/>
              <a:t>的接触点</a:t>
            </a:r>
            <a:r>
              <a:rPr lang="zh-CN" altLang="en-US" dirty="0"/>
              <a:t>标注</a:t>
            </a:r>
            <a:r>
              <a:rPr lang="zh-CN" altLang="en-US" dirty="0" smtClean="0"/>
              <a:t>工具 </a:t>
            </a:r>
            <a:r>
              <a:rPr lang="en-US" altLang="zh-CN" dirty="0" smtClean="0"/>
              <a:t>[2019/6]</a:t>
            </a:r>
          </a:p>
          <a:p>
            <a:r>
              <a:rPr lang="zh-CN" altLang="en-US" dirty="0" smtClean="0"/>
              <a:t>参与，</a:t>
            </a:r>
            <a:r>
              <a:rPr lang="en-US" altLang="zh-CN" dirty="0"/>
              <a:t>SA2019</a:t>
            </a:r>
            <a:r>
              <a:rPr lang="zh-CN" altLang="en-US" dirty="0"/>
              <a:t>，</a:t>
            </a:r>
            <a:r>
              <a:rPr lang="en-US" altLang="zh-CN" dirty="0"/>
              <a:t>[20190501</a:t>
            </a:r>
            <a:r>
              <a:rPr lang="zh-CN" altLang="en-US" dirty="0"/>
              <a:t>投稿</a:t>
            </a:r>
            <a:r>
              <a:rPr lang="en-US" altLang="zh-CN" dirty="0" smtClean="0"/>
              <a:t>]</a:t>
            </a:r>
          </a:p>
          <a:p>
            <a:pPr marL="0" indent="0">
              <a:buNone/>
            </a:pPr>
            <a:r>
              <a:rPr lang="en-US" altLang="zh-CN" dirty="0"/>
              <a:t> </a:t>
            </a:r>
            <a:r>
              <a:rPr lang="en-US" altLang="zh-CN" dirty="0" smtClean="0"/>
              <a:t>   Human </a:t>
            </a:r>
            <a:r>
              <a:rPr lang="en-US" altLang="zh-CN" dirty="0"/>
              <a:t>&amp; Bicycle Co-modeling from Single Image in the Wild</a:t>
            </a:r>
          </a:p>
          <a:p>
            <a:endParaRPr lang="en-US" altLang="zh-CN" dirty="0" smtClean="0"/>
          </a:p>
          <a:p>
            <a:pPr lvl="1"/>
            <a:endParaRPr lang="en-US" altLang="zh-CN" dirty="0">
              <a:solidFill>
                <a:schemeClr val="bg1">
                  <a:lumMod val="65000"/>
                </a:schemeClr>
              </a:solidFill>
            </a:endParaRPr>
          </a:p>
        </p:txBody>
      </p:sp>
      <p:sp>
        <p:nvSpPr>
          <p:cNvPr id="3" name="标题 2">
            <a:extLst>
              <a:ext uri="{FF2B5EF4-FFF2-40B4-BE49-F238E27FC236}">
                <a16:creationId xmlns:a16="http://schemas.microsoft.com/office/drawing/2014/main" xmlns="" id="{AF2F1CF5-4233-4BC2-896A-A1CBE41B1743}"/>
              </a:ext>
            </a:extLst>
          </p:cNvPr>
          <p:cNvSpPr>
            <a:spLocks noGrp="1"/>
          </p:cNvSpPr>
          <p:nvPr>
            <p:ph type="title"/>
          </p:nvPr>
        </p:nvSpPr>
        <p:spPr/>
        <p:txBody>
          <a:bodyPr/>
          <a:lstStyle/>
          <a:p>
            <a:r>
              <a:rPr lang="en-US" altLang="zh-CN" dirty="0"/>
              <a:t>Main Tasks (1/1)</a:t>
            </a:r>
            <a:endParaRPr lang="zh-CN" altLang="en-US" dirty="0"/>
          </a:p>
        </p:txBody>
      </p:sp>
    </p:spTree>
    <p:extLst>
      <p:ext uri="{BB962C8B-B14F-4D97-AF65-F5344CB8AC3E}">
        <p14:creationId xmlns:p14="http://schemas.microsoft.com/office/powerpoint/2010/main" val="24018600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zh-CN" altLang="en-US" dirty="0" smtClean="0"/>
              <a:t>本周</a:t>
            </a:r>
            <a:r>
              <a:rPr lang="zh-CN" altLang="en-US" dirty="0"/>
              <a:t>工作进展</a:t>
            </a:r>
            <a:endParaRPr lang="en-US" altLang="zh-CN" dirty="0"/>
          </a:p>
          <a:p>
            <a:pPr lvl="1"/>
            <a:r>
              <a:rPr lang="zh-CN" altLang="en-US" dirty="0" smtClean="0">
                <a:hlinkClick r:id="rId2"/>
              </a:rPr>
              <a:t>调研了相关</a:t>
            </a:r>
            <a:r>
              <a:rPr lang="en-US" altLang="zh-CN" dirty="0" smtClean="0">
                <a:hlinkClick r:id="rId2"/>
              </a:rPr>
              <a:t>360°</a:t>
            </a:r>
            <a:r>
              <a:rPr lang="zh-CN" altLang="en-US" dirty="0" smtClean="0">
                <a:hlinkClick r:id="rId2"/>
              </a:rPr>
              <a:t>视频捕捉相机</a:t>
            </a:r>
            <a:endParaRPr lang="en-US" altLang="zh-CN" dirty="0" smtClean="0"/>
          </a:p>
          <a:p>
            <a:pPr lvl="1"/>
            <a:r>
              <a:rPr lang="zh-CN" altLang="en-US" dirty="0">
                <a:hlinkClick r:id="rId3"/>
              </a:rPr>
              <a:t>调研</a:t>
            </a:r>
            <a:r>
              <a:rPr lang="zh-CN" altLang="en-US" dirty="0" smtClean="0">
                <a:hlinkClick r:id="rId3"/>
              </a:rPr>
              <a:t>了</a:t>
            </a:r>
            <a:r>
              <a:rPr lang="en-US" altLang="zh-CN" dirty="0" smtClean="0">
                <a:hlinkClick r:id="rId3"/>
              </a:rPr>
              <a:t>IEEE VR 14-19</a:t>
            </a:r>
            <a:r>
              <a:rPr lang="zh-CN" altLang="en-US" dirty="0" smtClean="0">
                <a:hlinkClick r:id="rId3"/>
              </a:rPr>
              <a:t>、</a:t>
            </a:r>
            <a:r>
              <a:rPr lang="en-US" altLang="zh-CN" dirty="0" smtClean="0">
                <a:hlinkClick r:id="rId3"/>
              </a:rPr>
              <a:t>SIGGRAPH14-19</a:t>
            </a:r>
            <a:r>
              <a:rPr lang="zh-CN" altLang="en-US" dirty="0" smtClean="0">
                <a:hlinkClick r:id="rId3"/>
              </a:rPr>
              <a:t>、</a:t>
            </a:r>
            <a:r>
              <a:rPr lang="en-US" altLang="zh-CN" dirty="0" smtClean="0">
                <a:hlinkClick r:id="rId3"/>
              </a:rPr>
              <a:t>ISMAR14-19</a:t>
            </a:r>
            <a:r>
              <a:rPr lang="zh-CN" altLang="en-US" dirty="0" smtClean="0">
                <a:hlinkClick r:id="rId3"/>
              </a:rPr>
              <a:t>关于</a:t>
            </a:r>
            <a:r>
              <a:rPr lang="en-US" altLang="zh-CN" dirty="0" smtClean="0">
                <a:hlinkClick r:id="rId3"/>
              </a:rPr>
              <a:t>360°</a:t>
            </a:r>
            <a:r>
              <a:rPr lang="zh-CN" altLang="en-US" dirty="0" smtClean="0">
                <a:hlinkClick r:id="rId3"/>
              </a:rPr>
              <a:t>视频的论文</a:t>
            </a:r>
            <a:endParaRPr lang="en-US" altLang="zh-CN" dirty="0" smtClean="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spTree>
    <p:extLst>
      <p:ext uri="{BB962C8B-B14F-4D97-AF65-F5344CB8AC3E}">
        <p14:creationId xmlns:p14="http://schemas.microsoft.com/office/powerpoint/2010/main" val="2694064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dirty="0"/>
              <a:t>Google Jump</a:t>
            </a:r>
            <a:endParaRPr lang="en-US" altLang="zh-CN" dirty="0"/>
          </a:p>
          <a:p>
            <a:pPr lvl="1"/>
            <a:r>
              <a:rPr lang="zh-CN" altLang="en-US" dirty="0"/>
              <a:t>可以拍</a:t>
            </a:r>
            <a:r>
              <a:rPr lang="en-US" altLang="zh-CN" dirty="0"/>
              <a:t>3d</a:t>
            </a:r>
            <a:r>
              <a:rPr lang="zh-CN" altLang="en-US" dirty="0"/>
              <a:t>全景视频</a:t>
            </a:r>
          </a:p>
          <a:p>
            <a:pPr lvl="1"/>
            <a:r>
              <a:rPr lang="en-US" altLang="zh-CN" dirty="0"/>
              <a:t>16</a:t>
            </a:r>
            <a:r>
              <a:rPr lang="zh-CN" altLang="en-US" dirty="0"/>
              <a:t>个摄像头环状分布</a:t>
            </a:r>
          </a:p>
          <a:p>
            <a:pPr lvl="1"/>
            <a:r>
              <a:rPr lang="zh-CN" altLang="en-US" dirty="0" smtClean="0"/>
              <a:t>可以拍摄水平</a:t>
            </a:r>
            <a:r>
              <a:rPr lang="en-US" altLang="zh-CN" dirty="0"/>
              <a:t>360°</a:t>
            </a:r>
            <a:r>
              <a:rPr lang="zh-CN" altLang="en-US" dirty="0"/>
              <a:t>画面，垂直</a:t>
            </a:r>
            <a:r>
              <a:rPr lang="en-US" altLang="zh-CN" dirty="0"/>
              <a:t>120°</a:t>
            </a:r>
            <a:r>
              <a:rPr lang="zh-CN" altLang="en-US" dirty="0" smtClean="0"/>
              <a:t>画面</a:t>
            </a:r>
            <a:endParaRPr lang="en-US" altLang="zh-CN" dirty="0" smtClean="0"/>
          </a:p>
          <a:p>
            <a:pPr lvl="1"/>
            <a:r>
              <a:rPr lang="zh-CN" altLang="en-US" dirty="0"/>
              <a:t>缝合：输入是</a:t>
            </a:r>
            <a:r>
              <a:rPr lang="en-US" altLang="zh-CN" dirty="0"/>
              <a:t>16</a:t>
            </a:r>
            <a:r>
              <a:rPr lang="zh-CN" altLang="en-US" dirty="0"/>
              <a:t>个</a:t>
            </a:r>
            <a:r>
              <a:rPr lang="en-US" altLang="zh-CN" dirty="0" smtClean="0"/>
              <a:t>2704x2028 30FPS</a:t>
            </a:r>
            <a:r>
              <a:rPr lang="zh-CN" altLang="en-US" dirty="0"/>
              <a:t>的视频流，输出是一个</a:t>
            </a:r>
            <a:r>
              <a:rPr lang="en-US" altLang="zh-CN" dirty="0" smtClean="0"/>
              <a:t>8192x8192</a:t>
            </a:r>
            <a:r>
              <a:rPr lang="zh-CN" altLang="en-US" dirty="0"/>
              <a:t>的视频流</a:t>
            </a:r>
            <a:endParaRPr lang="en-US" altLang="zh-CN" dirty="0" smtClean="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71010" y="3645024"/>
            <a:ext cx="4470274" cy="2841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594881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dirty="0"/>
              <a:t>Facebook Surround360</a:t>
            </a:r>
            <a:endParaRPr lang="en-US" altLang="zh-CN" dirty="0"/>
          </a:p>
          <a:p>
            <a:pPr lvl="1"/>
            <a:r>
              <a:rPr lang="zh-CN" altLang="en-US" dirty="0"/>
              <a:t>可以拍</a:t>
            </a:r>
            <a:r>
              <a:rPr lang="en-US" altLang="zh-CN" dirty="0"/>
              <a:t>3d</a:t>
            </a:r>
            <a:r>
              <a:rPr lang="zh-CN" altLang="en-US" dirty="0"/>
              <a:t>全景视频</a:t>
            </a:r>
          </a:p>
          <a:p>
            <a:pPr lvl="1"/>
            <a:r>
              <a:rPr lang="zh-CN" altLang="en-US" dirty="0"/>
              <a:t>侧边由</a:t>
            </a:r>
            <a:r>
              <a:rPr lang="en-US" altLang="zh-CN" dirty="0"/>
              <a:t>14</a:t>
            </a:r>
            <a:r>
              <a:rPr lang="zh-CN" altLang="en-US" dirty="0"/>
              <a:t>个相机围成的圆盘阵列组成，顶部有一</a:t>
            </a:r>
            <a:r>
              <a:rPr lang="zh-CN" altLang="en-US" dirty="0" smtClean="0"/>
              <a:t>个鱼</a:t>
            </a:r>
            <a:r>
              <a:rPr lang="zh-CN" altLang="en-US" dirty="0"/>
              <a:t>眼镜</a:t>
            </a:r>
            <a:r>
              <a:rPr lang="zh-CN" altLang="en-US" dirty="0"/>
              <a:t>头，底部有两个鱼眼镜头，所以可以呈现出</a:t>
            </a:r>
            <a:r>
              <a:rPr lang="en-US" altLang="zh-CN" dirty="0"/>
              <a:t>360°</a:t>
            </a:r>
            <a:r>
              <a:rPr lang="zh-CN" altLang="en-US" dirty="0"/>
              <a:t>无死角三维全景图。</a:t>
            </a:r>
            <a:endParaRPr lang="en-US" altLang="zh-CN" dirty="0" smtClean="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2114" y="3242253"/>
            <a:ext cx="5399886" cy="32899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274533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dirty="0"/>
              <a:t>Facebook x6 x24</a:t>
            </a:r>
            <a:endParaRPr lang="en-US" altLang="zh-CN" dirty="0"/>
          </a:p>
          <a:p>
            <a:pPr lvl="1"/>
            <a:r>
              <a:rPr lang="zh-CN" altLang="en-US" dirty="0"/>
              <a:t>可以拍</a:t>
            </a:r>
            <a:r>
              <a:rPr lang="en-US" altLang="zh-CN" dirty="0"/>
              <a:t>3d</a:t>
            </a:r>
            <a:r>
              <a:rPr lang="zh-CN" altLang="en-US" dirty="0"/>
              <a:t>全景视频</a:t>
            </a:r>
          </a:p>
          <a:p>
            <a:pPr lvl="1"/>
            <a:r>
              <a:rPr lang="en-US" altLang="zh-CN" dirty="0"/>
              <a:t>2017</a:t>
            </a:r>
            <a:r>
              <a:rPr lang="zh-CN" altLang="en-US" dirty="0"/>
              <a:t>年</a:t>
            </a:r>
            <a:r>
              <a:rPr lang="en-US" altLang="zh-CN" dirty="0"/>
              <a:t>4</a:t>
            </a:r>
            <a:r>
              <a:rPr lang="zh-CN" altLang="en-US" dirty="0"/>
              <a:t>月就已亮相，支持用户体验六自由度的视频</a:t>
            </a:r>
            <a:r>
              <a:rPr lang="zh-CN" altLang="en-US" dirty="0" smtClean="0"/>
              <a:t>内容</a:t>
            </a:r>
            <a:endParaRPr lang="en-US" altLang="zh-CN" dirty="0" smtClean="0"/>
          </a:p>
          <a:p>
            <a:pPr lvl="1"/>
            <a:r>
              <a:rPr lang="zh-CN" altLang="en-US" dirty="0"/>
              <a:t>直到现在都没有新的消息，应该是还不够成熟吧。</a:t>
            </a:r>
            <a:endParaRPr lang="en-US" altLang="zh-CN" dirty="0" smtClean="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4051" y="3284984"/>
            <a:ext cx="5177949" cy="3236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475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a:t>Motion parallax for 360◦ RGBD </a:t>
            </a:r>
            <a:r>
              <a:rPr lang="en-US" altLang="zh-CN" sz="2000" dirty="0" smtClean="0"/>
              <a:t>video(IEEEVR2019)</a:t>
            </a:r>
            <a:endParaRPr lang="en-US" altLang="zh-CN" sz="2000" dirty="0"/>
          </a:p>
          <a:p>
            <a:pPr lvl="1"/>
            <a:r>
              <a:rPr lang="zh-CN" altLang="en-US" dirty="0"/>
              <a:t>为现有的</a:t>
            </a:r>
            <a:r>
              <a:rPr lang="en-US" altLang="zh-CN" dirty="0"/>
              <a:t>360°</a:t>
            </a:r>
            <a:r>
              <a:rPr lang="zh-CN" altLang="en-US" dirty="0"/>
              <a:t>视频提供了</a:t>
            </a:r>
            <a:r>
              <a:rPr lang="en-US" altLang="zh-CN" dirty="0"/>
              <a:t>6</a:t>
            </a:r>
            <a:r>
              <a:rPr lang="zh-CN" altLang="en-US" dirty="0"/>
              <a:t>自由度的观看体验</a:t>
            </a:r>
            <a:r>
              <a:rPr lang="en-US" altLang="zh-CN" dirty="0"/>
              <a:t>(</a:t>
            </a:r>
            <a:r>
              <a:rPr lang="zh-CN" altLang="en-US" dirty="0"/>
              <a:t>不需要新的捕捉和硬件要求</a:t>
            </a:r>
            <a:r>
              <a:rPr lang="en-US" altLang="zh-CN" dirty="0" smtClean="0"/>
              <a:t>)</a:t>
            </a:r>
          </a:p>
          <a:p>
            <a:pPr lvl="1"/>
            <a:r>
              <a:rPr lang="zh-CN" altLang="en-US" dirty="0"/>
              <a:t>为</a:t>
            </a:r>
            <a:r>
              <a:rPr lang="en-US" altLang="zh-CN" dirty="0"/>
              <a:t>360°</a:t>
            </a:r>
            <a:r>
              <a:rPr lang="zh-CN" altLang="en-US" dirty="0"/>
              <a:t>视频添加</a:t>
            </a:r>
            <a:r>
              <a:rPr lang="zh-CN" altLang="en-US" dirty="0" smtClean="0"/>
              <a:t>视差，减小失真度</a:t>
            </a:r>
            <a:endParaRPr lang="en-US" altLang="zh-CN" dirty="0" smtClean="0"/>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5560" y="2852936"/>
            <a:ext cx="7259116" cy="39706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470861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BAFC48D8-2BAD-4D17-A574-75078DB4854B}"/>
              </a:ext>
            </a:extLst>
          </p:cNvPr>
          <p:cNvSpPr>
            <a:spLocks noGrp="1"/>
          </p:cNvSpPr>
          <p:nvPr>
            <p:ph idx="1"/>
          </p:nvPr>
        </p:nvSpPr>
        <p:spPr/>
        <p:txBody>
          <a:bodyPr/>
          <a:lstStyle/>
          <a:p>
            <a:r>
              <a:rPr lang="en-US" altLang="zh-CN" sz="2000" dirty="0" err="1"/>
              <a:t>MegaParallax</a:t>
            </a:r>
            <a:r>
              <a:rPr lang="en-US" altLang="zh-CN" sz="2000" dirty="0"/>
              <a:t>: Casual 360° Panoramas with Motion Parallax(IEEEVR2019</a:t>
            </a:r>
            <a:r>
              <a:rPr lang="en-US" altLang="zh-CN" sz="2000" dirty="0" smtClean="0"/>
              <a:t>)</a:t>
            </a:r>
            <a:endParaRPr lang="en-US" altLang="zh-CN" sz="2000" dirty="0"/>
          </a:p>
          <a:p>
            <a:pPr lvl="1"/>
            <a:r>
              <a:rPr lang="zh-CN" altLang="en-US" dirty="0" smtClean="0"/>
              <a:t>让</a:t>
            </a:r>
            <a:r>
              <a:rPr lang="zh-CN" altLang="en-US" dirty="0"/>
              <a:t>普通</a:t>
            </a:r>
            <a:r>
              <a:rPr lang="zh-CN" altLang="en-US" dirty="0" smtClean="0"/>
              <a:t>消费者用手机捕捉</a:t>
            </a:r>
            <a:r>
              <a:rPr lang="zh-CN" altLang="en-US" dirty="0"/>
              <a:t>到带双目视差和运动视差的实时高质量</a:t>
            </a:r>
            <a:r>
              <a:rPr lang="en-US" altLang="zh-CN" dirty="0"/>
              <a:t>360°</a:t>
            </a:r>
            <a:r>
              <a:rPr lang="zh-CN" altLang="en-US" dirty="0"/>
              <a:t>全景图的方法</a:t>
            </a:r>
          </a:p>
        </p:txBody>
      </p:sp>
      <p:sp>
        <p:nvSpPr>
          <p:cNvPr id="3" name="标题 2">
            <a:extLst>
              <a:ext uri="{FF2B5EF4-FFF2-40B4-BE49-F238E27FC236}">
                <a16:creationId xmlns:a16="http://schemas.microsoft.com/office/drawing/2014/main" xmlns="" id="{CCE2AF0A-EA03-44C5-81F4-7EDAE5710867}"/>
              </a:ext>
            </a:extLst>
          </p:cNvPr>
          <p:cNvSpPr>
            <a:spLocks noGrp="1"/>
          </p:cNvSpPr>
          <p:nvPr>
            <p:ph type="title"/>
          </p:nvPr>
        </p:nvSpPr>
        <p:spPr/>
        <p:txBody>
          <a:bodyPr/>
          <a:lstStyle/>
          <a:p>
            <a:r>
              <a:rPr lang="en-US" altLang="zh-CN" dirty="0"/>
              <a:t>Weekly Progress</a:t>
            </a:r>
            <a:r>
              <a:rPr lang="zh-CN" altLang="en-US" dirty="0"/>
              <a:t>：</a:t>
            </a:r>
            <a:r>
              <a:rPr lang="en-US" altLang="zh-CN" dirty="0" smtClean="0"/>
              <a:t>2019.03.18 </a:t>
            </a:r>
            <a:r>
              <a:rPr lang="en-US" altLang="zh-CN" dirty="0"/>
              <a:t>~ </a:t>
            </a:r>
            <a:r>
              <a:rPr lang="en-US" altLang="zh-CN" dirty="0" smtClean="0"/>
              <a:t>2019.03.22</a:t>
            </a:r>
            <a:endParaRPr lang="zh-CN" altLang="en-US" dirty="0"/>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3632" y="2837243"/>
            <a:ext cx="6509454" cy="4020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9382886"/>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6"/>
</p:tagLst>
</file>

<file path=ppt/theme/theme1.xml><?xml version="1.0" encoding="utf-8"?>
<a:theme xmlns:a="http://schemas.openxmlformats.org/drawingml/2006/main" name="默认设计模板">
  <a:themeElements>
    <a:clrScheme name="自定义 1">
      <a:dk1>
        <a:srgbClr val="000000"/>
      </a:dk1>
      <a:lt1>
        <a:srgbClr val="FFFFFF"/>
      </a:lt1>
      <a:dk2>
        <a:srgbClr val="000000"/>
      </a:dk2>
      <a:lt2>
        <a:srgbClr val="808080"/>
      </a:lt2>
      <a:accent1>
        <a:srgbClr val="408600"/>
      </a:accent1>
      <a:accent2>
        <a:srgbClr val="027BC6"/>
      </a:accent2>
      <a:accent3>
        <a:srgbClr val="FF0000"/>
      </a:accent3>
      <a:accent4>
        <a:srgbClr val="55008A"/>
      </a:accent4>
      <a:accent5>
        <a:srgbClr val="FFCC00"/>
      </a:accent5>
      <a:accent6>
        <a:srgbClr val="FF0000"/>
      </a:accent6>
      <a:hlink>
        <a:srgbClr val="0000CC"/>
      </a:hlink>
      <a:folHlink>
        <a:srgbClr val="660066"/>
      </a:folHlink>
    </a:clrScheme>
    <a:fontScheme name="自定义 3">
      <a:majorFont>
        <a:latin typeface="Times New Roman"/>
        <a:ea typeface="黑体"/>
        <a:cs typeface=""/>
      </a:majorFont>
      <a:minorFont>
        <a:latin typeface="Times New Roman"/>
        <a:ea typeface="黑体"/>
        <a:cs typeface=""/>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00FF"/>
        </a:solidFill>
        <a:ln>
          <a:solidFill>
            <a:srgbClr val="0000FF"/>
          </a:solidFill>
          <a:headEnd type="none" w="med" len="med"/>
          <a:tailEnd type="none" w="med" len="med"/>
        </a:ln>
        <a:effectLst/>
      </a:spPr>
      <a:bodyPr lIns="0" tIns="0" rIns="0" bIns="0" rtlCol="0" anchor="ctr"/>
      <a:lstStyle>
        <a:defPPr algn="ctr">
          <a:defRPr sz="2200" dirty="0" smtClean="0">
            <a:ln>
              <a:solidFill>
                <a:schemeClr val="bg1">
                  <a:lumMod val="85000"/>
                </a:schemeClr>
              </a:solidFill>
            </a:ln>
            <a:solidFill>
              <a:schemeClr val="bg1"/>
            </a:solidFill>
            <a:latin typeface="+mj-lt"/>
          </a:defRPr>
        </a:defPPr>
      </a:lstStyle>
      <a:style>
        <a:lnRef idx="1">
          <a:schemeClr val="accent3"/>
        </a:lnRef>
        <a:fillRef idx="3">
          <a:schemeClr val="accent3"/>
        </a:fillRef>
        <a:effectRef idx="2">
          <a:schemeClr val="accent3"/>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lnDef>
    <a:txDef>
      <a:spPr>
        <a:solidFill>
          <a:schemeClr val="bg1"/>
        </a:solidFill>
      </a:spPr>
      <a:bodyPr wrap="none" rtlCol="0">
        <a:spAutoFit/>
      </a:bodyPr>
      <a:lstStyle>
        <a:defPPr>
          <a:defRPr sz="2000" dirty="0" smtClean="0">
            <a:latin typeface="+mn-lt"/>
            <a:ea typeface="+mn-ea"/>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355</TotalTime>
  <Words>972</Words>
  <Application>Microsoft Office PowerPoint</Application>
  <PresentationFormat>自定义</PresentationFormat>
  <Paragraphs>118</Paragraphs>
  <Slides>21</Slides>
  <Notes>14</Notes>
  <HiddenSlides>0</HiddenSlides>
  <MMClips>0</MMClips>
  <ScaleCrop>false</ScaleCrop>
  <HeadingPairs>
    <vt:vector size="4" baseType="variant">
      <vt:variant>
        <vt:lpstr>主题</vt:lpstr>
      </vt:variant>
      <vt:variant>
        <vt:i4>1</vt:i4>
      </vt:variant>
      <vt:variant>
        <vt:lpstr>幻灯片标题</vt:lpstr>
      </vt:variant>
      <vt:variant>
        <vt:i4>21</vt:i4>
      </vt:variant>
    </vt:vector>
  </HeadingPairs>
  <TitlesOfParts>
    <vt:vector size="22" baseType="lpstr">
      <vt:lpstr>默认设计模板</vt:lpstr>
      <vt:lpstr>PowerPoint 演示文稿</vt:lpstr>
      <vt:lpstr>Outline</vt:lpstr>
      <vt:lpstr>Main Tasks (1/1)</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Weekly Progress：2019.03.18 ~ 2019.03.22</vt:lpstr>
      <vt:lpstr>Next Weeks</vt:lpstr>
      <vt:lpstr>PowerPoint 演示文稿</vt:lpstr>
    </vt:vector>
  </TitlesOfParts>
  <Company>BUAA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vrlab</dc:creator>
  <cp:lastModifiedBy>李奕君</cp:lastModifiedBy>
  <cp:revision>1493</cp:revision>
  <cp:lastPrinted>2017-04-03T03:42:35Z</cp:lastPrinted>
  <dcterms:created xsi:type="dcterms:W3CDTF">2014-10-19T13:03:19Z</dcterms:created>
  <dcterms:modified xsi:type="dcterms:W3CDTF">2019-03-22T11:02:42Z</dcterms:modified>
</cp:coreProperties>
</file>